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Montserrat SemiBold"/>
      <p:regular r:id="rId44"/>
      <p:bold r:id="rId45"/>
      <p:italic r:id="rId46"/>
      <p:boldItalic r:id="rId47"/>
    </p:embeddedFont>
    <p:embeddedFont>
      <p:font typeface="Montserrat"/>
      <p:regular r:id="rId48"/>
      <p:bold r:id="rId49"/>
      <p:italic r:id="rId50"/>
      <p:boldItalic r:id="rId51"/>
    </p:embeddedFont>
    <p:embeddedFont>
      <p:font typeface="Montserrat Light"/>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MontserratSemiBold-regular.fntdata"/><Relationship Id="rId43" Type="http://schemas.openxmlformats.org/officeDocument/2006/relationships/slide" Target="slides/slide38.xml"/><Relationship Id="rId46" Type="http://schemas.openxmlformats.org/officeDocument/2006/relationships/font" Target="fonts/MontserratSemiBold-italic.fntdata"/><Relationship Id="rId45" Type="http://schemas.openxmlformats.org/officeDocument/2006/relationships/font" Target="fonts/MontserratSemiBo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regular.fntdata"/><Relationship Id="rId47" Type="http://schemas.openxmlformats.org/officeDocument/2006/relationships/font" Target="fonts/MontserratSemiBold-boldItalic.fntdata"/><Relationship Id="rId49" Type="http://schemas.openxmlformats.org/officeDocument/2006/relationships/font" Target="fonts/Montserrat-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boldItalic.fntdata"/><Relationship Id="rId50" Type="http://schemas.openxmlformats.org/officeDocument/2006/relationships/font" Target="fonts/Montserrat-italic.fntdata"/><Relationship Id="rId53" Type="http://schemas.openxmlformats.org/officeDocument/2006/relationships/font" Target="fonts/MontserratLight-bold.fntdata"/><Relationship Id="rId52" Type="http://schemas.openxmlformats.org/officeDocument/2006/relationships/font" Target="fonts/MontserratLight-regular.fntdata"/><Relationship Id="rId11" Type="http://schemas.openxmlformats.org/officeDocument/2006/relationships/slide" Target="slides/slide6.xml"/><Relationship Id="rId55" Type="http://schemas.openxmlformats.org/officeDocument/2006/relationships/font" Target="fonts/MontserratLight-boldItalic.fntdata"/><Relationship Id="rId10" Type="http://schemas.openxmlformats.org/officeDocument/2006/relationships/slide" Target="slides/slide5.xml"/><Relationship Id="rId54" Type="http://schemas.openxmlformats.org/officeDocument/2006/relationships/font" Target="fonts/MontserratLight-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92ed879aa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92ed879aa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8fd5f293ee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8fd5f293ee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8fd5f293ee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8fd5f293ee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8fd5f293ee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8fd5f293ee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92ed879aa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92ed879aa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92ed879aa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92ed879aa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8fd5f293ee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8fd5f293ee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96a0c33bb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96a0c33bb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8fd5f293e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8fd5f293e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8fd5f293ee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8fd5f293ee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8fd5f293e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8fd5f293e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8fd5f293ee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8fd5f293ee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92ed879aa8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92ed879aa8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8fd5f293ee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8fd5f293ee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8fd5f293e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fd5f293e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92ed879aa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92ed879aa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92ed879aa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92ed879aa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8fd5f293ee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8fd5f293ee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92ed879aa8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92ed879aa8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92ed879aa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92ed879aa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8fd5f293ee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8fd5f293ee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8fd5f293e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8fd5f293e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8fd5f293ee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8fd5f293ee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8fd5f293ee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8fd5f293ee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8fd5f293ee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8fd5f293ee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92ed879aa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92ed879aa8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92ed879aa8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92ed879aa8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92ed879aa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92ed879aa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92ed879aa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92ed879aa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8fd5f293ee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8fd5f293ee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8fd5f293ee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8fd5f293ee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8fd5f293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8fd5f293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8fd5f293ee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8fd5f293ee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96a0c33b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96a0c33b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96a0c33bb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96a0c33bb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8fd5f293e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8fd5f293e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92ed879a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92ed879a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Font typeface="Montserrat"/>
              <a:buNone/>
              <a:defRPr sz="5200">
                <a:latin typeface="Montserrat"/>
                <a:ea typeface="Montserrat"/>
                <a:cs typeface="Montserrat"/>
                <a:sym typeface="Montserrat"/>
              </a:defRPr>
            </a:lvl1pPr>
            <a:lvl2pPr lvl="1" algn="ctr">
              <a:spcBef>
                <a:spcPts val="0"/>
              </a:spcBef>
              <a:spcAft>
                <a:spcPts val="0"/>
              </a:spcAft>
              <a:buSzPts val="5200"/>
              <a:buFont typeface="Montserrat"/>
              <a:buNone/>
              <a:defRPr sz="5200">
                <a:latin typeface="Montserrat"/>
                <a:ea typeface="Montserrat"/>
                <a:cs typeface="Montserrat"/>
                <a:sym typeface="Montserrat"/>
              </a:defRPr>
            </a:lvl2pPr>
            <a:lvl3pPr lvl="2" algn="ctr">
              <a:spcBef>
                <a:spcPts val="0"/>
              </a:spcBef>
              <a:spcAft>
                <a:spcPts val="0"/>
              </a:spcAft>
              <a:buSzPts val="5200"/>
              <a:buFont typeface="Montserrat"/>
              <a:buNone/>
              <a:defRPr sz="5200">
                <a:latin typeface="Montserrat"/>
                <a:ea typeface="Montserrat"/>
                <a:cs typeface="Montserrat"/>
                <a:sym typeface="Montserrat"/>
              </a:defRPr>
            </a:lvl3pPr>
            <a:lvl4pPr lvl="3" algn="ctr">
              <a:spcBef>
                <a:spcPts val="0"/>
              </a:spcBef>
              <a:spcAft>
                <a:spcPts val="0"/>
              </a:spcAft>
              <a:buSzPts val="5200"/>
              <a:buFont typeface="Montserrat"/>
              <a:buNone/>
              <a:defRPr sz="5200">
                <a:latin typeface="Montserrat"/>
                <a:ea typeface="Montserrat"/>
                <a:cs typeface="Montserrat"/>
                <a:sym typeface="Montserrat"/>
              </a:defRPr>
            </a:lvl4pPr>
            <a:lvl5pPr lvl="4" algn="ctr">
              <a:spcBef>
                <a:spcPts val="0"/>
              </a:spcBef>
              <a:spcAft>
                <a:spcPts val="0"/>
              </a:spcAft>
              <a:buSzPts val="5200"/>
              <a:buFont typeface="Montserrat"/>
              <a:buNone/>
              <a:defRPr sz="5200">
                <a:latin typeface="Montserrat"/>
                <a:ea typeface="Montserrat"/>
                <a:cs typeface="Montserrat"/>
                <a:sym typeface="Montserrat"/>
              </a:defRPr>
            </a:lvl5pPr>
            <a:lvl6pPr lvl="5" algn="ctr">
              <a:spcBef>
                <a:spcPts val="0"/>
              </a:spcBef>
              <a:spcAft>
                <a:spcPts val="0"/>
              </a:spcAft>
              <a:buSzPts val="5200"/>
              <a:buFont typeface="Montserrat"/>
              <a:buNone/>
              <a:defRPr sz="5200">
                <a:latin typeface="Montserrat"/>
                <a:ea typeface="Montserrat"/>
                <a:cs typeface="Montserrat"/>
                <a:sym typeface="Montserrat"/>
              </a:defRPr>
            </a:lvl6pPr>
            <a:lvl7pPr lvl="6" algn="ctr">
              <a:spcBef>
                <a:spcPts val="0"/>
              </a:spcBef>
              <a:spcAft>
                <a:spcPts val="0"/>
              </a:spcAft>
              <a:buSzPts val="5200"/>
              <a:buFont typeface="Montserrat"/>
              <a:buNone/>
              <a:defRPr sz="5200">
                <a:latin typeface="Montserrat"/>
                <a:ea typeface="Montserrat"/>
                <a:cs typeface="Montserrat"/>
                <a:sym typeface="Montserrat"/>
              </a:defRPr>
            </a:lvl7pPr>
            <a:lvl8pPr lvl="7" algn="ctr">
              <a:spcBef>
                <a:spcPts val="0"/>
              </a:spcBef>
              <a:spcAft>
                <a:spcPts val="0"/>
              </a:spcAft>
              <a:buSzPts val="5200"/>
              <a:buFont typeface="Montserrat"/>
              <a:buNone/>
              <a:defRPr sz="5200">
                <a:latin typeface="Montserrat"/>
                <a:ea typeface="Montserrat"/>
                <a:cs typeface="Montserrat"/>
                <a:sym typeface="Montserrat"/>
              </a:defRPr>
            </a:lvl8pPr>
            <a:lvl9pPr lvl="8" algn="ctr">
              <a:spcBef>
                <a:spcPts val="0"/>
              </a:spcBef>
              <a:spcAft>
                <a:spcPts val="0"/>
              </a:spcAft>
              <a:buSzPts val="5200"/>
              <a:buFont typeface="Montserrat"/>
              <a:buNone/>
              <a:defRPr sz="5200">
                <a:latin typeface="Montserrat"/>
                <a:ea typeface="Montserrat"/>
                <a:cs typeface="Montserrat"/>
                <a:sym typeface="Montserrat"/>
              </a:defRPr>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Font typeface="Montserrat"/>
              <a:buNone/>
              <a:defRPr sz="2800">
                <a:latin typeface="Montserrat"/>
                <a:ea typeface="Montserrat"/>
                <a:cs typeface="Montserrat"/>
                <a:sym typeface="Montserrat"/>
              </a:defRPr>
            </a:lvl1pPr>
            <a:lvl2pPr lvl="1" algn="ctr">
              <a:lnSpc>
                <a:spcPct val="100000"/>
              </a:lnSpc>
              <a:spcBef>
                <a:spcPts val="0"/>
              </a:spcBef>
              <a:spcAft>
                <a:spcPts val="0"/>
              </a:spcAft>
              <a:buSzPts val="2800"/>
              <a:buFont typeface="Montserrat"/>
              <a:buNone/>
              <a:defRPr sz="2800">
                <a:latin typeface="Montserrat"/>
                <a:ea typeface="Montserrat"/>
                <a:cs typeface="Montserrat"/>
                <a:sym typeface="Montserrat"/>
              </a:defRPr>
            </a:lvl2pPr>
            <a:lvl3pPr lvl="2" algn="ctr">
              <a:lnSpc>
                <a:spcPct val="100000"/>
              </a:lnSpc>
              <a:spcBef>
                <a:spcPts val="0"/>
              </a:spcBef>
              <a:spcAft>
                <a:spcPts val="0"/>
              </a:spcAft>
              <a:buSzPts val="2800"/>
              <a:buFont typeface="Montserrat"/>
              <a:buNone/>
              <a:defRPr sz="2800">
                <a:latin typeface="Montserrat"/>
                <a:ea typeface="Montserrat"/>
                <a:cs typeface="Montserrat"/>
                <a:sym typeface="Montserrat"/>
              </a:defRPr>
            </a:lvl3pPr>
            <a:lvl4pPr lvl="3" algn="ctr">
              <a:lnSpc>
                <a:spcPct val="100000"/>
              </a:lnSpc>
              <a:spcBef>
                <a:spcPts val="0"/>
              </a:spcBef>
              <a:spcAft>
                <a:spcPts val="0"/>
              </a:spcAft>
              <a:buSzPts val="2800"/>
              <a:buFont typeface="Montserrat"/>
              <a:buNone/>
              <a:defRPr sz="2800">
                <a:latin typeface="Montserrat"/>
                <a:ea typeface="Montserrat"/>
                <a:cs typeface="Montserrat"/>
                <a:sym typeface="Montserrat"/>
              </a:defRPr>
            </a:lvl4pPr>
            <a:lvl5pPr lvl="4" algn="ctr">
              <a:lnSpc>
                <a:spcPct val="100000"/>
              </a:lnSpc>
              <a:spcBef>
                <a:spcPts val="0"/>
              </a:spcBef>
              <a:spcAft>
                <a:spcPts val="0"/>
              </a:spcAft>
              <a:buSzPts val="2800"/>
              <a:buFont typeface="Montserrat"/>
              <a:buNone/>
              <a:defRPr sz="2800">
                <a:latin typeface="Montserrat"/>
                <a:ea typeface="Montserrat"/>
                <a:cs typeface="Montserrat"/>
                <a:sym typeface="Montserrat"/>
              </a:defRPr>
            </a:lvl5pPr>
            <a:lvl6pPr lvl="5" algn="ctr">
              <a:lnSpc>
                <a:spcPct val="100000"/>
              </a:lnSpc>
              <a:spcBef>
                <a:spcPts val="0"/>
              </a:spcBef>
              <a:spcAft>
                <a:spcPts val="0"/>
              </a:spcAft>
              <a:buSzPts val="2800"/>
              <a:buFont typeface="Montserrat"/>
              <a:buNone/>
              <a:defRPr sz="2800">
                <a:latin typeface="Montserrat"/>
                <a:ea typeface="Montserrat"/>
                <a:cs typeface="Montserrat"/>
                <a:sym typeface="Montserrat"/>
              </a:defRPr>
            </a:lvl6pPr>
            <a:lvl7pPr lvl="6" algn="ctr">
              <a:lnSpc>
                <a:spcPct val="100000"/>
              </a:lnSpc>
              <a:spcBef>
                <a:spcPts val="0"/>
              </a:spcBef>
              <a:spcAft>
                <a:spcPts val="0"/>
              </a:spcAft>
              <a:buSzPts val="2800"/>
              <a:buFont typeface="Montserrat"/>
              <a:buNone/>
              <a:defRPr sz="2800">
                <a:latin typeface="Montserrat"/>
                <a:ea typeface="Montserrat"/>
                <a:cs typeface="Montserrat"/>
                <a:sym typeface="Montserrat"/>
              </a:defRPr>
            </a:lvl7pPr>
            <a:lvl8pPr lvl="7" algn="ctr">
              <a:lnSpc>
                <a:spcPct val="100000"/>
              </a:lnSpc>
              <a:spcBef>
                <a:spcPts val="0"/>
              </a:spcBef>
              <a:spcAft>
                <a:spcPts val="0"/>
              </a:spcAft>
              <a:buSzPts val="2800"/>
              <a:buFont typeface="Montserrat"/>
              <a:buNone/>
              <a:defRPr sz="2800">
                <a:latin typeface="Montserrat"/>
                <a:ea typeface="Montserrat"/>
                <a:cs typeface="Montserrat"/>
                <a:sym typeface="Montserrat"/>
              </a:defRPr>
            </a:lvl8pPr>
            <a:lvl9pPr lvl="8" algn="ctr">
              <a:lnSpc>
                <a:spcPct val="100000"/>
              </a:lnSpc>
              <a:spcBef>
                <a:spcPts val="0"/>
              </a:spcBef>
              <a:spcAft>
                <a:spcPts val="0"/>
              </a:spcAft>
              <a:buSzPts val="2800"/>
              <a:buFont typeface="Montserrat"/>
              <a:buNone/>
              <a:defRPr sz="2800">
                <a:latin typeface="Montserrat"/>
                <a:ea typeface="Montserrat"/>
                <a:cs typeface="Montserrat"/>
                <a:sym typeface="Montserrat"/>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500"/>
              <a:buFont typeface="Montserrat Light"/>
              <a:buNone/>
              <a:defRPr sz="2500">
                <a:latin typeface="Montserrat Light"/>
                <a:ea typeface="Montserrat Light"/>
                <a:cs typeface="Montserrat Light"/>
                <a:sym typeface="Montserrat Light"/>
              </a:defRPr>
            </a:lvl1pPr>
            <a:lvl2pPr lvl="1">
              <a:spcBef>
                <a:spcPts val="0"/>
              </a:spcBef>
              <a:spcAft>
                <a:spcPts val="0"/>
              </a:spcAft>
              <a:buSzPts val="2500"/>
              <a:buFont typeface="Montserrat Light"/>
              <a:buNone/>
              <a:defRPr sz="2500">
                <a:latin typeface="Montserrat Light"/>
                <a:ea typeface="Montserrat Light"/>
                <a:cs typeface="Montserrat Light"/>
                <a:sym typeface="Montserrat Light"/>
              </a:defRPr>
            </a:lvl2pPr>
            <a:lvl3pPr lvl="2">
              <a:spcBef>
                <a:spcPts val="0"/>
              </a:spcBef>
              <a:spcAft>
                <a:spcPts val="0"/>
              </a:spcAft>
              <a:buSzPts val="2500"/>
              <a:buFont typeface="Montserrat Light"/>
              <a:buNone/>
              <a:defRPr sz="2500">
                <a:latin typeface="Montserrat Light"/>
                <a:ea typeface="Montserrat Light"/>
                <a:cs typeface="Montserrat Light"/>
                <a:sym typeface="Montserrat Light"/>
              </a:defRPr>
            </a:lvl3pPr>
            <a:lvl4pPr lvl="3">
              <a:spcBef>
                <a:spcPts val="0"/>
              </a:spcBef>
              <a:spcAft>
                <a:spcPts val="0"/>
              </a:spcAft>
              <a:buSzPts val="2500"/>
              <a:buFont typeface="Montserrat Light"/>
              <a:buNone/>
              <a:defRPr sz="2500">
                <a:latin typeface="Montserrat Light"/>
                <a:ea typeface="Montserrat Light"/>
                <a:cs typeface="Montserrat Light"/>
                <a:sym typeface="Montserrat Light"/>
              </a:defRPr>
            </a:lvl4pPr>
            <a:lvl5pPr lvl="4">
              <a:spcBef>
                <a:spcPts val="0"/>
              </a:spcBef>
              <a:spcAft>
                <a:spcPts val="0"/>
              </a:spcAft>
              <a:buSzPts val="2500"/>
              <a:buFont typeface="Montserrat Light"/>
              <a:buNone/>
              <a:defRPr sz="2500">
                <a:latin typeface="Montserrat Light"/>
                <a:ea typeface="Montserrat Light"/>
                <a:cs typeface="Montserrat Light"/>
                <a:sym typeface="Montserrat Light"/>
              </a:defRPr>
            </a:lvl5pPr>
            <a:lvl6pPr lvl="5">
              <a:spcBef>
                <a:spcPts val="0"/>
              </a:spcBef>
              <a:spcAft>
                <a:spcPts val="0"/>
              </a:spcAft>
              <a:buSzPts val="2500"/>
              <a:buFont typeface="Montserrat Light"/>
              <a:buNone/>
              <a:defRPr sz="2500">
                <a:latin typeface="Montserrat Light"/>
                <a:ea typeface="Montserrat Light"/>
                <a:cs typeface="Montserrat Light"/>
                <a:sym typeface="Montserrat Light"/>
              </a:defRPr>
            </a:lvl6pPr>
            <a:lvl7pPr lvl="6">
              <a:spcBef>
                <a:spcPts val="0"/>
              </a:spcBef>
              <a:spcAft>
                <a:spcPts val="0"/>
              </a:spcAft>
              <a:buSzPts val="2500"/>
              <a:buFont typeface="Montserrat Light"/>
              <a:buNone/>
              <a:defRPr sz="2500">
                <a:latin typeface="Montserrat Light"/>
                <a:ea typeface="Montserrat Light"/>
                <a:cs typeface="Montserrat Light"/>
                <a:sym typeface="Montserrat Light"/>
              </a:defRPr>
            </a:lvl7pPr>
            <a:lvl8pPr lvl="7">
              <a:spcBef>
                <a:spcPts val="0"/>
              </a:spcBef>
              <a:spcAft>
                <a:spcPts val="0"/>
              </a:spcAft>
              <a:buSzPts val="2500"/>
              <a:buFont typeface="Montserrat Light"/>
              <a:buNone/>
              <a:defRPr sz="2500">
                <a:latin typeface="Montserrat Light"/>
                <a:ea typeface="Montserrat Light"/>
                <a:cs typeface="Montserrat Light"/>
                <a:sym typeface="Montserrat Light"/>
              </a:defRPr>
            </a:lvl8pPr>
            <a:lvl9pPr lvl="8">
              <a:spcBef>
                <a:spcPts val="0"/>
              </a:spcBef>
              <a:spcAft>
                <a:spcPts val="0"/>
              </a:spcAft>
              <a:buSzPts val="2500"/>
              <a:buFont typeface="Montserrat Light"/>
              <a:buNone/>
              <a:defRPr sz="2500">
                <a:latin typeface="Montserrat Light"/>
                <a:ea typeface="Montserrat Light"/>
                <a:cs typeface="Montserrat Light"/>
                <a:sym typeface="Montserrat Light"/>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Font typeface="Montserrat Light"/>
              <a:buChar char="●"/>
              <a:defRPr sz="1500">
                <a:latin typeface="Montserrat Light"/>
                <a:ea typeface="Montserrat Light"/>
                <a:cs typeface="Montserrat Light"/>
                <a:sym typeface="Montserrat Light"/>
              </a:defRPr>
            </a:lvl1pPr>
            <a:lvl2pPr indent="-298450" lvl="1" marL="914400">
              <a:spcBef>
                <a:spcPts val="1600"/>
              </a:spcBef>
              <a:spcAft>
                <a:spcPts val="0"/>
              </a:spcAft>
              <a:buSzPts val="1100"/>
              <a:buFont typeface="Montserrat Light"/>
              <a:buChar char="○"/>
              <a:defRPr sz="1100">
                <a:latin typeface="Montserrat Light"/>
                <a:ea typeface="Montserrat Light"/>
                <a:cs typeface="Montserrat Light"/>
                <a:sym typeface="Montserrat Light"/>
              </a:defRPr>
            </a:lvl2pPr>
            <a:lvl3pPr indent="-298450" lvl="2" marL="1371600">
              <a:spcBef>
                <a:spcPts val="1600"/>
              </a:spcBef>
              <a:spcAft>
                <a:spcPts val="0"/>
              </a:spcAft>
              <a:buSzPts val="1100"/>
              <a:buFont typeface="Montserrat Light"/>
              <a:buChar char="■"/>
              <a:defRPr sz="1100">
                <a:latin typeface="Montserrat Light"/>
                <a:ea typeface="Montserrat Light"/>
                <a:cs typeface="Montserrat Light"/>
                <a:sym typeface="Montserrat Light"/>
              </a:defRPr>
            </a:lvl3pPr>
            <a:lvl4pPr indent="-298450" lvl="3" marL="1828800">
              <a:spcBef>
                <a:spcPts val="1600"/>
              </a:spcBef>
              <a:spcAft>
                <a:spcPts val="0"/>
              </a:spcAft>
              <a:buSzPts val="1100"/>
              <a:buFont typeface="Montserrat Light"/>
              <a:buChar char="●"/>
              <a:defRPr sz="1100">
                <a:latin typeface="Montserrat Light"/>
                <a:ea typeface="Montserrat Light"/>
                <a:cs typeface="Montserrat Light"/>
                <a:sym typeface="Montserrat Light"/>
              </a:defRPr>
            </a:lvl4pPr>
            <a:lvl5pPr indent="-298450" lvl="4" marL="2286000">
              <a:spcBef>
                <a:spcPts val="1600"/>
              </a:spcBef>
              <a:spcAft>
                <a:spcPts val="0"/>
              </a:spcAft>
              <a:buSzPts val="1100"/>
              <a:buFont typeface="Montserrat Light"/>
              <a:buChar char="○"/>
              <a:defRPr sz="1100">
                <a:latin typeface="Montserrat Light"/>
                <a:ea typeface="Montserrat Light"/>
                <a:cs typeface="Montserrat Light"/>
                <a:sym typeface="Montserrat Light"/>
              </a:defRPr>
            </a:lvl5pPr>
            <a:lvl6pPr indent="-298450" lvl="5" marL="2743200">
              <a:spcBef>
                <a:spcPts val="1600"/>
              </a:spcBef>
              <a:spcAft>
                <a:spcPts val="0"/>
              </a:spcAft>
              <a:buSzPts val="1100"/>
              <a:buFont typeface="Montserrat Light"/>
              <a:buChar char="■"/>
              <a:defRPr sz="1100">
                <a:latin typeface="Montserrat Light"/>
                <a:ea typeface="Montserrat Light"/>
                <a:cs typeface="Montserrat Light"/>
                <a:sym typeface="Montserrat Light"/>
              </a:defRPr>
            </a:lvl6pPr>
            <a:lvl7pPr indent="-298450" lvl="6" marL="3200400">
              <a:spcBef>
                <a:spcPts val="1600"/>
              </a:spcBef>
              <a:spcAft>
                <a:spcPts val="0"/>
              </a:spcAft>
              <a:buSzPts val="1100"/>
              <a:buFont typeface="Montserrat Light"/>
              <a:buChar char="●"/>
              <a:defRPr sz="1100">
                <a:latin typeface="Montserrat Light"/>
                <a:ea typeface="Montserrat Light"/>
                <a:cs typeface="Montserrat Light"/>
                <a:sym typeface="Montserrat Light"/>
              </a:defRPr>
            </a:lvl7pPr>
            <a:lvl8pPr indent="-298450" lvl="7" marL="3657600">
              <a:spcBef>
                <a:spcPts val="1600"/>
              </a:spcBef>
              <a:spcAft>
                <a:spcPts val="0"/>
              </a:spcAft>
              <a:buSzPts val="1100"/>
              <a:buFont typeface="Montserrat Light"/>
              <a:buChar char="○"/>
              <a:defRPr sz="1100">
                <a:latin typeface="Montserrat Light"/>
                <a:ea typeface="Montserrat Light"/>
                <a:cs typeface="Montserrat Light"/>
                <a:sym typeface="Montserrat Light"/>
              </a:defRPr>
            </a:lvl8pPr>
            <a:lvl9pPr indent="-298450" lvl="8" marL="4114800">
              <a:spcBef>
                <a:spcPts val="1600"/>
              </a:spcBef>
              <a:spcAft>
                <a:spcPts val="1600"/>
              </a:spcAft>
              <a:buSzPts val="1100"/>
              <a:buFont typeface="Montserrat Light"/>
              <a:buChar char="■"/>
              <a:defRPr sz="1100">
                <a:latin typeface="Montserrat Light"/>
                <a:ea typeface="Montserrat Light"/>
                <a:cs typeface="Montserrat Light"/>
                <a:sym typeface="Montserrat Light"/>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cos.io/rr/" TargetMode="External"/><Relationship Id="rId4" Type="http://schemas.openxmlformats.org/officeDocument/2006/relationships/hyperlink" Target="https://cos.io/rr/#RR" TargetMode="External"/><Relationship Id="rId5" Type="http://schemas.openxmlformats.org/officeDocument/2006/relationships/hyperlink" Target="https://osf.io/89vqh/" TargetMode="External"/></Relationships>
</file>

<file path=ppt/slides/_rels/slide11.xml.rels><?xml version="1.0" encoding="UTF-8" standalone="yes"?><Relationships xmlns="http://schemas.openxmlformats.org/package/2006/relationships"><Relationship Id="rId11" Type="http://schemas.openxmlformats.org/officeDocument/2006/relationships/hyperlink" Target="https://osf.io/zab38/" TargetMode="External"/><Relationship Id="rId10" Type="http://schemas.openxmlformats.org/officeDocument/2006/relationships/hyperlink" Target="http://clinicaltrials.gov" TargetMode="External"/><Relationship Id="rId13" Type="http://schemas.openxmlformats.org/officeDocument/2006/relationships/hyperlink" Target="https://drive.google.com/open?id=1HwT4R0T_G_IRuuOOvUyqIEtLXPnoSdwc" TargetMode="External"/><Relationship Id="rId12" Type="http://schemas.openxmlformats.org/officeDocument/2006/relationships/hyperlink" Target="https://drive.google.com/open?id=1FY0l5vGf358Dm8ourSnty8fUubcKEtBY" TargetMode="External"/><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help.osf.io/hc/en-us/articles/360019930893-Register-Your-Project" TargetMode="External"/><Relationship Id="rId4" Type="http://schemas.openxmlformats.org/officeDocument/2006/relationships/hyperlink" Target="https://www.collabra.org/articles/10.1525/collabra.158/" TargetMode="External"/><Relationship Id="rId9" Type="http://schemas.openxmlformats.org/officeDocument/2006/relationships/hyperlink" Target="http://egap.org/content/registration" TargetMode="External"/><Relationship Id="rId15" Type="http://schemas.openxmlformats.org/officeDocument/2006/relationships/image" Target="../media/image2.png"/><Relationship Id="rId14" Type="http://schemas.openxmlformats.org/officeDocument/2006/relationships/hyperlink" Target="https://docs.google.com/document/d/1bh-Cn7U1jo8K5BqVF9aWWgbiap4GYB8PTZOrJpbr9W8/edit" TargetMode="External"/><Relationship Id="rId5" Type="http://schemas.openxmlformats.org/officeDocument/2006/relationships/hyperlink" Target="http://egap.org/methods-guides/10-things-pre-analysis-plans" TargetMode="External"/><Relationship Id="rId6" Type="http://schemas.openxmlformats.org/officeDocument/2006/relationships/hyperlink" Target="https://osf.io/" TargetMode="External"/><Relationship Id="rId7" Type="http://schemas.openxmlformats.org/officeDocument/2006/relationships/hyperlink" Target="https://aspredicted.org/" TargetMode="External"/><Relationship Id="rId8" Type="http://schemas.openxmlformats.org/officeDocument/2006/relationships/hyperlink" Target="http://www.socialscienceregistry.or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docs.quantifiedcode.com/python-anti-patterns/" TargetMode="External"/><Relationship Id="rId4" Type="http://schemas.openxmlformats.org/officeDocument/2006/relationships/hyperlink" Target="https://www.burns-stat.com/pages/Tutor/R_inferno.pdf"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docs.quantifiedcode.com/python-anti-patterns/" TargetMode="External"/><Relationship Id="rId4" Type="http://schemas.openxmlformats.org/officeDocument/2006/relationships/hyperlink" Target="https://www.burns-stat.com/pages/Tutor/R_inferno.pdf"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docs.google.com/document/d/1xQywZPrNDLkGPlsCVhCKT5yWBD-Rko0fGk2pjH_eCng/edit#"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docs.google.com/document/d/1xQywZPrNDLkGPlsCVhCKT5yWBD-Rko0fGk2pjH_eCng/edi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docs.google.com/document/d/1g8GglJWHme1c4ffeVQd3Sn3S9u6enwQ_Q_Ba_NI19Lc/edit#" TargetMode="Externa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docs.google.com/document/d/1g8GglJWHme1c4ffeVQd3Sn3S9u6enwQ_Q_Ba_NI19Lc/edit#" TargetMode="External"/><Relationship Id="rId4" Type="http://schemas.openxmlformats.org/officeDocument/2006/relationships/hyperlink" Target="https://rstudio.github.io/reticulate/articles/r_markdown.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journals.plos.org/plosmedicine/article?id=10.1371/journal.pmed.0020124" TargetMode="Externa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journals.plos.org/plosmedicine/article?id=10.1371/journal.pmed.0020124" TargetMode="External"/><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journals.plos.org/plosmedicine/article?id=10.1371/journal.pmed.0020124" TargetMode="Externa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www.hhs.gov/ohrp/regulations-and-policy/belmont-report/read-the-belmont-report/index.html" TargetMode="External"/><Relationship Id="rId4" Type="http://schemas.openxmlformats.org/officeDocument/2006/relationships/hyperlink" Target="https://pubmed.ncbi.nlm.nih.gov/23466937/" TargetMode="External"/><Relationship Id="rId5" Type="http://schemas.openxmlformats.org/officeDocument/2006/relationships/hyperlink" Target="https://grants.nih.gov/grants/guide/notice-files/NOT-MH-19-033.html" TargetMode="External"/><Relationship Id="rId6" Type="http://schemas.openxmlformats.org/officeDocument/2006/relationships/hyperlink" Target="https://wellcome.ac.uk/grant-funding/guidance/data-software-materials-management-and-sharing-policy"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www.hhs.gov/ohrp/regulations-and-policy/belmont-report/read-the-belmont-report/index.html" TargetMode="External"/><Relationship Id="rId4" Type="http://schemas.openxmlformats.org/officeDocument/2006/relationships/hyperlink" Target="https://pubmed.ncbi.nlm.nih.gov/23466937/" TargetMode="External"/><Relationship Id="rId5" Type="http://schemas.openxmlformats.org/officeDocument/2006/relationships/hyperlink" Target="https://grants.nih.gov/grants/guide/notice-files/NOT-MH-19-033.html" TargetMode="External"/><Relationship Id="rId6" Type="http://schemas.openxmlformats.org/officeDocument/2006/relationships/hyperlink" Target="https://wellcome.ac.uk/grant-funding/guidance/data-software-materials-management-and-sharing-policy"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hyperlink" Target="https://www.hhs.gov/ohrp/regulations-and-policy/belmont-report/read-the-belmont-report/index.html" TargetMode="External"/><Relationship Id="rId4" Type="http://schemas.openxmlformats.org/officeDocument/2006/relationships/hyperlink" Target="https://pubmed.ncbi.nlm.nih.gov/23466937/" TargetMode="External"/><Relationship Id="rId5" Type="http://schemas.openxmlformats.org/officeDocument/2006/relationships/hyperlink" Target="https://grants.nih.gov/grants/guide/notice-files/NOT-MH-19-033.html" TargetMode="External"/><Relationship Id="rId6" Type="http://schemas.openxmlformats.org/officeDocument/2006/relationships/hyperlink" Target="https://wellcome.ac.uk/grant-funding/guidance/data-software-materials-management-and-sharing-policy"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www.nature.com/articles/sdata201618" TargetMode="External"/><Relationship Id="rId4" Type="http://schemas.openxmlformats.org/officeDocument/2006/relationships/hyperlink" Target="https://www.openaire.eu/how-to-make-your-data-fair" TargetMode="External"/><Relationship Id="rId5"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www.hhs.gov/hipaa/for-professionals/privacy/special-topics/de-identification/index.html" TargetMode="External"/><Relationship Id="rId4" Type="http://schemas.openxmlformats.org/officeDocument/2006/relationships/hyperlink" Target="https://docs.google.com/document/d/1k7f23L4WqDGUUGjkUf03emLlsdDLRr4aponQ6jOFv1s/edit#"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4.png"/><Relationship Id="rId4" Type="http://schemas.openxmlformats.org/officeDocument/2006/relationships/hyperlink" Target="https://docs.google.com/document/d/1sirA13NJsmxpI6DTdHhX4qAKcAz2q8155v--pDmAvNE/edi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hyperlink" Target="https://www.apa.org/science/about/psa/2019/02/open-scienc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3.png"/><Relationship Id="rId5"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datacolada.org/55" TargetMode="External"/><Relationship Id="rId4" Type="http://schemas.openxmlformats.org/officeDocument/2006/relationships/hyperlink" Target="https://cos.io/prereg/?_ga=2.263330764.1195627208.1585935801-1853960792.1572623623"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datacolada.org/55" TargetMode="External"/><Relationship Id="rId4" Type="http://schemas.openxmlformats.org/officeDocument/2006/relationships/hyperlink" Target="https://cos.io/prereg/?_ga=2.263330764.1195627208.1585935801-1853960792.1572623623"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cos.io/rr/" TargetMode="External"/><Relationship Id="rId4" Type="http://schemas.openxmlformats.org/officeDocument/2006/relationships/hyperlink" Target="https://cos.io/rr/#RR" TargetMode="External"/><Relationship Id="rId5" Type="http://schemas.openxmlformats.org/officeDocument/2006/relationships/hyperlink" Target="https://osf.io/89vqh/"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cos.io/rr/" TargetMode="External"/><Relationship Id="rId4" Type="http://schemas.openxmlformats.org/officeDocument/2006/relationships/hyperlink" Target="https://cos.io/rr/#RR" TargetMode="External"/><Relationship Id="rId5" Type="http://schemas.openxmlformats.org/officeDocument/2006/relationships/hyperlink" Target="https://osf.io/89vqh/"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Open Science</a:t>
            </a:r>
            <a:endParaRPr sz="4800"/>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What is it? Why do we care? How do we get there?</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Pre-Registration: What is it?</a:t>
            </a:r>
            <a:endParaRPr/>
          </a:p>
        </p:txBody>
      </p:sp>
      <p:sp>
        <p:nvSpPr>
          <p:cNvPr id="118" name="Google Shape;118;p22"/>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Montserrat"/>
              <a:buChar char="●"/>
            </a:pPr>
            <a:r>
              <a:rPr lang="en" sz="1400">
                <a:solidFill>
                  <a:schemeClr val="dk1"/>
                </a:solidFill>
                <a:latin typeface="Montserrat SemiBold"/>
                <a:ea typeface="Montserrat SemiBold"/>
                <a:cs typeface="Montserrat SemiBold"/>
                <a:sym typeface="Montserrat SemiBold"/>
              </a:rPr>
              <a:t>Preregistration </a:t>
            </a:r>
            <a:r>
              <a:rPr lang="en" sz="1400">
                <a:solidFill>
                  <a:schemeClr val="dk1"/>
                </a:solidFill>
                <a:latin typeface="Montserrat"/>
                <a:ea typeface="Montserrat"/>
                <a:cs typeface="Montserrat"/>
                <a:sym typeface="Montserrat"/>
              </a:rPr>
              <a:t>(a.k.a. unreviewed preregistration)</a:t>
            </a:r>
            <a:endParaRPr sz="1400">
              <a:solidFill>
                <a:schemeClr val="dk1"/>
              </a:solidFill>
              <a:latin typeface="Montserrat"/>
              <a:ea typeface="Montserrat"/>
              <a:cs typeface="Montserrat"/>
              <a:sym typeface="Montserrat"/>
            </a:endParaRPr>
          </a:p>
          <a:p>
            <a:pPr indent="-304800" lvl="1" marL="914400" rtl="0" algn="l">
              <a:spcBef>
                <a:spcPts val="0"/>
              </a:spcBef>
              <a:spcAft>
                <a:spcPts val="0"/>
              </a:spcAft>
              <a:buClr>
                <a:schemeClr val="dk1"/>
              </a:buClr>
              <a:buSzPts val="1200"/>
              <a:buFont typeface="Montserrat"/>
              <a:buChar char="○"/>
            </a:pPr>
            <a:r>
              <a:rPr lang="en">
                <a:solidFill>
                  <a:schemeClr val="dk1"/>
                </a:solidFill>
                <a:latin typeface="Montserrat"/>
                <a:ea typeface="Montserrat"/>
                <a:cs typeface="Montserrat"/>
                <a:sym typeface="Montserrat"/>
              </a:rPr>
              <a:t>The researcher creates as detailed a description of his or her plans for a study as possible and saves those plans in a time-stamped, uneditable archive. This record can be shared with reviewers, editors, and other researcher</a:t>
            </a:r>
            <a:r>
              <a:rPr lang="en" sz="1200">
                <a:solidFill>
                  <a:schemeClr val="dk1"/>
                </a:solidFill>
                <a:latin typeface="Montserrat"/>
                <a:ea typeface="Montserrat"/>
                <a:cs typeface="Montserrat"/>
                <a:sym typeface="Montserrat"/>
              </a:rPr>
              <a:t>s.</a:t>
            </a:r>
            <a:endParaRPr sz="1200">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sz="1400">
                <a:solidFill>
                  <a:schemeClr val="dk1"/>
                </a:solidFill>
                <a:uFill>
                  <a:noFill/>
                </a:uFill>
                <a:latin typeface="Montserrat SemiBold"/>
                <a:ea typeface="Montserrat SemiBold"/>
                <a:cs typeface="Montserrat SemiBold"/>
                <a:sym typeface="Montserrat SemiBold"/>
                <a:hlinkClick r:id="rId3">
                  <a:extLst>
                    <a:ext uri="{A12FA001-AC4F-418D-AE19-62706E023703}">
                      <ahyp:hlinkClr val="tx"/>
                    </a:ext>
                  </a:extLst>
                </a:hlinkClick>
              </a:rPr>
              <a:t>Registered Reports</a:t>
            </a:r>
            <a:r>
              <a:rPr lang="en" sz="1400">
                <a:solidFill>
                  <a:schemeClr val="dk1"/>
                </a:solidFill>
                <a:latin typeface="Montserrat SemiBold"/>
                <a:ea typeface="Montserrat SemiBold"/>
                <a:cs typeface="Montserrat SemiBold"/>
                <a:sym typeface="Montserrat SemiBold"/>
              </a:rPr>
              <a:t> </a:t>
            </a:r>
            <a:r>
              <a:rPr lang="en" sz="1400">
                <a:solidFill>
                  <a:schemeClr val="dk1"/>
                </a:solidFill>
                <a:latin typeface="Montserrat"/>
                <a:ea typeface="Montserrat"/>
                <a:cs typeface="Montserrat"/>
                <a:sym typeface="Montserrat"/>
              </a:rPr>
              <a:t>(a.k.a. reviewed preregistration)</a:t>
            </a:r>
            <a:endParaRPr sz="1400">
              <a:solidFill>
                <a:schemeClr val="dk1"/>
              </a:solidFill>
              <a:latin typeface="Montserrat"/>
              <a:ea typeface="Montserrat"/>
              <a:cs typeface="Montserrat"/>
              <a:sym typeface="Montserrat"/>
            </a:endParaRPr>
          </a:p>
          <a:p>
            <a:pPr indent="-298450" lvl="1" marL="914400" rtl="0" algn="l">
              <a:spcBef>
                <a:spcPts val="0"/>
              </a:spcBef>
              <a:spcAft>
                <a:spcPts val="0"/>
              </a:spcAft>
              <a:buClr>
                <a:schemeClr val="dk1"/>
              </a:buClr>
              <a:buSzPts val="1100"/>
              <a:buFont typeface="Montserrat"/>
              <a:buChar char="○"/>
            </a:pPr>
            <a:r>
              <a:rPr lang="en">
                <a:solidFill>
                  <a:schemeClr val="dk1"/>
                </a:solidFill>
                <a:latin typeface="Montserrat"/>
                <a:ea typeface="Montserrat"/>
                <a:cs typeface="Montserrat"/>
                <a:sym typeface="Montserrat"/>
              </a:rPr>
              <a:t>The researcher submits a detailed proposal for a study to a journal before conducting the study. These registered reports have the same virtues as preregistration, but they also address the problem of publication bias because the studies are published regardless of their outcomes. Registered Reports are most useful for well-defined research domains in which reviewers can reasonably assess the likelihood that a proposed study will be informative regardless of its outcome. (</a:t>
            </a:r>
            <a:r>
              <a:rPr lang="en">
                <a:solidFill>
                  <a:schemeClr val="dk1"/>
                </a:solidFill>
                <a:uFill>
                  <a:noFill/>
                </a:uFill>
                <a:latin typeface="Montserrat"/>
                <a:ea typeface="Montserrat"/>
                <a:cs typeface="Montserrat"/>
                <a:sym typeface="Montserrat"/>
                <a:hlinkClick r:id="rId4">
                  <a:extLst>
                    <a:ext uri="{A12FA001-AC4F-418D-AE19-62706E023703}">
                      <ahyp:hlinkClr val="tx"/>
                    </a:ext>
                  </a:extLst>
                </a:hlinkClick>
              </a:rPr>
              <a:t>Click here</a:t>
            </a:r>
            <a:r>
              <a:rPr lang="en">
                <a:solidFill>
                  <a:schemeClr val="dk1"/>
                </a:solidFill>
                <a:latin typeface="Montserrat"/>
                <a:ea typeface="Montserrat"/>
                <a:cs typeface="Montserrat"/>
                <a:sym typeface="Montserrat"/>
              </a:rPr>
              <a:t> for a list of such journals and for a more extensive discussion.)</a:t>
            </a:r>
            <a:endParaRPr>
              <a:solidFill>
                <a:schemeClr val="dk1"/>
              </a:solidFill>
              <a:latin typeface="Montserrat"/>
              <a:ea typeface="Montserrat"/>
              <a:cs typeface="Montserrat"/>
              <a:sym typeface="Montserrat"/>
            </a:endParaRPr>
          </a:p>
          <a:p>
            <a:pPr indent="-292100" lvl="2" marL="1371600" rtl="0" algn="l">
              <a:spcBef>
                <a:spcPts val="0"/>
              </a:spcBef>
              <a:spcAft>
                <a:spcPts val="0"/>
              </a:spcAft>
              <a:buClr>
                <a:schemeClr val="dk1"/>
              </a:buClr>
              <a:buSzPts val="1000"/>
              <a:buFont typeface="Montserrat"/>
              <a:buChar char="■"/>
            </a:pPr>
            <a:r>
              <a:rPr lang="en" sz="1000">
                <a:solidFill>
                  <a:schemeClr val="dk1"/>
                </a:solidFill>
                <a:latin typeface="Montserrat"/>
                <a:ea typeface="Montserrat"/>
                <a:cs typeface="Montserrat"/>
                <a:sym typeface="Montserrat"/>
              </a:rPr>
              <a:t>Note: Even though journals will not reject based upon outcome, they may still reject (after the initial review) if the implementation has problems</a:t>
            </a:r>
            <a:endParaRPr sz="1000">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sz="1400">
                <a:solidFill>
                  <a:schemeClr val="dk1"/>
                </a:solidFill>
                <a:latin typeface="Montserrat SemiBold"/>
                <a:ea typeface="Montserrat SemiBold"/>
                <a:cs typeface="Montserrat SemiBold"/>
                <a:sym typeface="Montserrat SemiBold"/>
              </a:rPr>
              <a:t>Registered Replication Reports</a:t>
            </a:r>
            <a:r>
              <a:rPr lang="en" sz="1400">
                <a:solidFill>
                  <a:schemeClr val="dk1"/>
                </a:solidFill>
                <a:latin typeface="Montserrat"/>
                <a:ea typeface="Montserrat"/>
                <a:cs typeface="Montserrat"/>
                <a:sym typeface="Montserrat"/>
              </a:rPr>
              <a:t> (RRR)</a:t>
            </a:r>
            <a:endParaRPr sz="1400">
              <a:solidFill>
                <a:schemeClr val="dk1"/>
              </a:solidFill>
              <a:latin typeface="Montserrat"/>
              <a:ea typeface="Montserrat"/>
              <a:cs typeface="Montserrat"/>
              <a:sym typeface="Montserrat"/>
            </a:endParaRPr>
          </a:p>
          <a:p>
            <a:pPr indent="-298450" lvl="1" marL="914400" rtl="0" algn="l">
              <a:spcBef>
                <a:spcPts val="0"/>
              </a:spcBef>
              <a:spcAft>
                <a:spcPts val="0"/>
              </a:spcAft>
              <a:buClr>
                <a:schemeClr val="dk1"/>
              </a:buClr>
              <a:buSzPts val="1100"/>
              <a:buFont typeface="Montserrat"/>
              <a:buChar char="○"/>
            </a:pPr>
            <a:r>
              <a:rPr lang="en">
                <a:solidFill>
                  <a:schemeClr val="dk1"/>
                </a:solidFill>
                <a:latin typeface="Montserrat"/>
                <a:ea typeface="Montserrat"/>
                <a:cs typeface="Montserrat"/>
                <a:sym typeface="Montserrat"/>
              </a:rPr>
              <a:t>A variant of Registered Reports, RRRs are focused on direct replication of one or more original findings. Many labs follow the same preregistered plan, and the results from all of those independent studies are published collectively regardless of the outcomes of individual studies. Variants of such reports include RRRs in </a:t>
            </a:r>
            <a:r>
              <a:rPr i="1" lang="en">
                <a:solidFill>
                  <a:schemeClr val="dk1"/>
                </a:solidFill>
                <a:latin typeface="Montserrat"/>
                <a:ea typeface="Montserrat"/>
                <a:cs typeface="Montserrat"/>
                <a:sym typeface="Montserrat"/>
              </a:rPr>
              <a:t>Perspectives on Psychological Science</a:t>
            </a:r>
            <a:r>
              <a:rPr lang="en">
                <a:solidFill>
                  <a:schemeClr val="dk1"/>
                </a:solidFill>
                <a:latin typeface="Montserrat"/>
                <a:ea typeface="Montserrat"/>
                <a:cs typeface="Montserrat"/>
                <a:sym typeface="Montserrat"/>
              </a:rPr>
              <a:t> and the </a:t>
            </a:r>
            <a:r>
              <a:rPr lang="en">
                <a:solidFill>
                  <a:schemeClr val="dk1"/>
                </a:solidFill>
                <a:uFill>
                  <a:noFill/>
                </a:uFill>
                <a:latin typeface="Montserrat"/>
                <a:ea typeface="Montserrat"/>
                <a:cs typeface="Montserrat"/>
                <a:sym typeface="Montserrat"/>
                <a:hlinkClick r:id="rId5">
                  <a:extLst>
                    <a:ext uri="{A12FA001-AC4F-418D-AE19-62706E023703}">
                      <ahyp:hlinkClr val="tx"/>
                    </a:ext>
                  </a:extLst>
                </a:hlinkClick>
              </a:rPr>
              <a:t>ManyLabs project</a:t>
            </a:r>
            <a:r>
              <a:rPr lang="en">
                <a:solidFill>
                  <a:schemeClr val="dk1"/>
                </a:solidFill>
                <a:latin typeface="Montserrat"/>
                <a:ea typeface="Montserrat"/>
                <a:cs typeface="Montserrat"/>
                <a:sym typeface="Montserrat"/>
              </a:rPr>
              <a:t>, among others.</a:t>
            </a:r>
            <a:endParaRPr sz="1200">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Pre-Registration</a:t>
            </a:r>
            <a:endParaRPr/>
          </a:p>
        </p:txBody>
      </p:sp>
      <p:sp>
        <p:nvSpPr>
          <p:cNvPr id="124" name="Google Shape;124;p23"/>
          <p:cNvSpPr txBox="1"/>
          <p:nvPr>
            <p:ph idx="1" type="body"/>
          </p:nvPr>
        </p:nvSpPr>
        <p:spPr>
          <a:xfrm>
            <a:off x="311700" y="1152475"/>
            <a:ext cx="5924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u="sng">
                <a:solidFill>
                  <a:schemeClr val="dk1"/>
                </a:solidFill>
                <a:latin typeface="Montserrat"/>
                <a:ea typeface="Montserrat"/>
                <a:cs typeface="Montserrat"/>
                <a:sym typeface="Montserrat"/>
              </a:rPr>
              <a:t>How to pre-register?</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3">
                  <a:extLst>
                    <a:ext uri="{A12FA001-AC4F-418D-AE19-62706E023703}">
                      <ahyp:hlinkClr val="tx"/>
                    </a:ext>
                  </a:extLst>
                </a:hlinkClick>
              </a:rPr>
              <a:t>How to pre-register on OSF</a:t>
            </a:r>
            <a:endParaRPr sz="1100" u="sng">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4">
                  <a:extLst>
                    <a:ext uri="{A12FA001-AC4F-418D-AE19-62706E023703}">
                      <ahyp:hlinkClr val="tx"/>
                    </a:ext>
                  </a:extLst>
                </a:hlinkClick>
              </a:rPr>
              <a:t>A practical guide for transparency in psychological science (Klein et al. 2018)</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5">
                  <a:extLst>
                    <a:ext uri="{A12FA001-AC4F-418D-AE19-62706E023703}">
                      <ahyp:hlinkClr val="tx"/>
                    </a:ext>
                  </a:extLst>
                </a:hlinkClick>
              </a:rPr>
              <a:t>10 Things to Know About Pre-Analysis Plans</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u="sng">
                <a:solidFill>
                  <a:schemeClr val="dk1"/>
                </a:solidFill>
                <a:latin typeface="Montserrat"/>
                <a:ea typeface="Montserrat"/>
                <a:cs typeface="Montserrat"/>
                <a:sym typeface="Montserrat"/>
              </a:rPr>
              <a:t>Where to pre-register (repositories)?</a:t>
            </a:r>
            <a:r>
              <a:rPr lang="en" sz="1100">
                <a:solidFill>
                  <a:schemeClr val="dk1"/>
                </a:solidFill>
                <a:latin typeface="Montserrat"/>
                <a:ea typeface="Montserrat"/>
                <a:cs typeface="Montserrat"/>
                <a:sym typeface="Montserrat"/>
              </a:rPr>
              <a:t>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6">
                  <a:extLst>
                    <a:ext uri="{A12FA001-AC4F-418D-AE19-62706E023703}">
                      <ahyp:hlinkClr val="tx"/>
                    </a:ext>
                  </a:extLst>
                </a:hlinkClick>
              </a:rPr>
              <a:t>Open Science Framework</a:t>
            </a:r>
            <a:r>
              <a:rPr lang="en" sz="1100">
                <a:solidFill>
                  <a:schemeClr val="dk1"/>
                </a:solidFill>
                <a:latin typeface="Montserrat"/>
                <a:ea typeface="Montserrat"/>
                <a:cs typeface="Montserrat"/>
                <a:sym typeface="Montserrat"/>
              </a:rPr>
              <a:t> is the most broadly applicable across social sciences</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7">
                  <a:extLst>
                    <a:ext uri="{A12FA001-AC4F-418D-AE19-62706E023703}">
                      <ahyp:hlinkClr val="tx"/>
                    </a:ext>
                  </a:extLst>
                </a:hlinkClick>
              </a:rPr>
              <a:t>AsPredicted.org</a:t>
            </a:r>
            <a:r>
              <a:rPr lang="en" sz="1100">
                <a:solidFill>
                  <a:schemeClr val="dk1"/>
                </a:solidFill>
                <a:latin typeface="Montserrat"/>
                <a:ea typeface="Montserrat"/>
                <a:cs typeface="Montserrat"/>
                <a:sym typeface="Montserrat"/>
              </a:rPr>
              <a:t> (Psychology mainly)</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8">
                  <a:extLst>
                    <a:ext uri="{A12FA001-AC4F-418D-AE19-62706E023703}">
                      <ahyp:hlinkClr val="tx"/>
                    </a:ext>
                  </a:extLst>
                </a:hlinkClick>
              </a:rPr>
              <a:t>AEA Registry</a:t>
            </a:r>
            <a:r>
              <a:rPr lang="en" sz="1100">
                <a:solidFill>
                  <a:schemeClr val="dk1"/>
                </a:solidFill>
                <a:latin typeface="Montserrat"/>
                <a:ea typeface="Montserrat"/>
                <a:cs typeface="Montserrat"/>
                <a:sym typeface="Montserrat"/>
              </a:rPr>
              <a:t> (Economics mainly)</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9">
                  <a:extLst>
                    <a:ext uri="{A12FA001-AC4F-418D-AE19-62706E023703}">
                      <ahyp:hlinkClr val="tx"/>
                    </a:ext>
                  </a:extLst>
                </a:hlinkClick>
              </a:rPr>
              <a:t>EGAP</a:t>
            </a:r>
            <a:r>
              <a:rPr lang="en" sz="1100">
                <a:solidFill>
                  <a:schemeClr val="dk1"/>
                </a:solidFill>
                <a:latin typeface="Montserrat"/>
                <a:ea typeface="Montserrat"/>
                <a:cs typeface="Montserrat"/>
                <a:sym typeface="Montserrat"/>
              </a:rPr>
              <a:t> (Political Science mainly)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Arial"/>
              <a:buChar char="●"/>
            </a:pPr>
            <a:r>
              <a:rPr lang="en" sz="1100" u="sng">
                <a:solidFill>
                  <a:srgbClr val="1155CC"/>
                </a:solidFill>
                <a:latin typeface="Montserrat"/>
                <a:ea typeface="Montserrat"/>
                <a:cs typeface="Montserrat"/>
                <a:sym typeface="Montserrat"/>
                <a:hlinkClick r:id="rId10">
                  <a:extLst>
                    <a:ext uri="{A12FA001-AC4F-418D-AE19-62706E023703}">
                      <ahyp:hlinkClr val="tx"/>
                    </a:ext>
                  </a:extLst>
                </a:hlinkClick>
              </a:rPr>
              <a:t>Clinicaltrials.gov</a:t>
            </a:r>
            <a:r>
              <a:rPr lang="en" sz="1100">
                <a:solidFill>
                  <a:schemeClr val="dk1"/>
                </a:solidFill>
                <a:latin typeface="Montserrat"/>
                <a:ea typeface="Montserrat"/>
                <a:cs typeface="Montserrat"/>
                <a:sym typeface="Montserrat"/>
              </a:rPr>
              <a:t> (Medicine / Public Health mainly) </a:t>
            </a:r>
            <a:r>
              <a:rPr lang="en" sz="1100" u="sng">
                <a:solidFill>
                  <a:schemeClr val="dk1"/>
                </a:solidFill>
                <a:latin typeface="Montserrat"/>
                <a:ea typeface="Montserrat"/>
                <a:cs typeface="Montserrat"/>
                <a:sym typeface="Montserrat"/>
              </a:rPr>
              <a:t>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sz="1100" u="sng">
                <a:solidFill>
                  <a:schemeClr val="dk1"/>
                </a:solidFill>
                <a:latin typeface="Montserrat"/>
                <a:ea typeface="Montserrat"/>
                <a:cs typeface="Montserrat"/>
                <a:sym typeface="Montserrat"/>
              </a:rPr>
              <a:t>Templates for pre-registration</a:t>
            </a:r>
            <a:endParaRPr sz="1100" u="sng">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11">
                  <a:extLst>
                    <a:ext uri="{A12FA001-AC4F-418D-AE19-62706E023703}">
                      <ahyp:hlinkClr val="tx"/>
                    </a:ext>
                  </a:extLst>
                </a:hlinkClick>
              </a:rPr>
              <a:t>OSF templates</a:t>
            </a:r>
            <a:r>
              <a:rPr lang="en" sz="1100">
                <a:solidFill>
                  <a:schemeClr val="dk1"/>
                </a:solidFill>
                <a:latin typeface="Montserrat"/>
                <a:ea typeface="Montserrat"/>
                <a:cs typeface="Montserrat"/>
                <a:sym typeface="Montserrat"/>
              </a:rPr>
              <a:t> for different study designs and for different levels of detail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12">
                  <a:extLst>
                    <a:ext uri="{A12FA001-AC4F-418D-AE19-62706E023703}">
                      <ahyp:hlinkClr val="tx"/>
                    </a:ext>
                  </a:extLst>
                </a:hlinkClick>
              </a:rPr>
              <a:t>Templates</a:t>
            </a:r>
            <a:r>
              <a:rPr lang="en" sz="1100">
                <a:solidFill>
                  <a:schemeClr val="dk1"/>
                </a:solidFill>
                <a:latin typeface="Montserrat"/>
                <a:ea typeface="Montserrat"/>
                <a:cs typeface="Montserrat"/>
                <a:sym typeface="Montserrat"/>
              </a:rPr>
              <a:t> compiled from Stanford Psych folks</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100" u="sng">
                <a:solidFill>
                  <a:schemeClr val="dk1"/>
                </a:solidFill>
                <a:latin typeface="Montserrat"/>
                <a:ea typeface="Montserrat"/>
                <a:cs typeface="Montserrat"/>
                <a:sym typeface="Montserrat"/>
              </a:rPr>
              <a:t>Example pre-registrations</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lang="en" sz="1100" u="sng">
                <a:solidFill>
                  <a:srgbClr val="1155CC"/>
                </a:solidFill>
                <a:latin typeface="Montserrat"/>
                <a:ea typeface="Montserrat"/>
                <a:cs typeface="Montserrat"/>
                <a:sym typeface="Montserrat"/>
                <a:hlinkClick r:id="rId13">
                  <a:extLst>
                    <a:ext uri="{A12FA001-AC4F-418D-AE19-62706E023703}">
                      <ahyp:hlinkClr val="tx"/>
                    </a:ext>
                  </a:extLst>
                </a:hlinkClick>
              </a:rPr>
              <a:t>Examples</a:t>
            </a:r>
            <a:r>
              <a:rPr lang="en" sz="1100">
                <a:solidFill>
                  <a:schemeClr val="dk1"/>
                </a:solidFill>
                <a:latin typeface="Montserrat"/>
                <a:ea typeface="Montserrat"/>
                <a:cs typeface="Montserrat"/>
                <a:sym typeface="Montserrat"/>
              </a:rPr>
              <a:t> compiled from Stanford Psych folks</a:t>
            </a:r>
            <a:endParaRPr>
              <a:latin typeface="Montserrat"/>
              <a:ea typeface="Montserrat"/>
              <a:cs typeface="Montserrat"/>
              <a:sym typeface="Montserrat"/>
            </a:endParaRPr>
          </a:p>
        </p:txBody>
      </p:sp>
      <p:sp>
        <p:nvSpPr>
          <p:cNvPr id="125" name="Google Shape;125;p23"/>
          <p:cNvSpPr txBox="1"/>
          <p:nvPr/>
        </p:nvSpPr>
        <p:spPr>
          <a:xfrm>
            <a:off x="6011850" y="306225"/>
            <a:ext cx="3000000" cy="3000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Montserrat"/>
                <a:ea typeface="Montserrat"/>
                <a:cs typeface="Montserrat"/>
                <a:sym typeface="Montserrat"/>
              </a:rPr>
              <a:t>Best Practices Guide </a:t>
            </a:r>
            <a:r>
              <a:rPr lang="en" sz="1200" u="sng">
                <a:solidFill>
                  <a:schemeClr val="hlink"/>
                </a:solidFill>
                <a:latin typeface="Montserrat"/>
                <a:ea typeface="Montserrat"/>
                <a:cs typeface="Montserrat"/>
                <a:sym typeface="Montserrat"/>
                <a:hlinkClick r:id="rId14"/>
              </a:rPr>
              <a:t>https://docs.google.com/document/d/1bh-Cn7U1jo8K5BqVF9aWWgbiap4GYB8PTZOrJpbr9W8/edit</a:t>
            </a:r>
            <a:endParaRPr sz="1500">
              <a:latin typeface="Montserrat"/>
              <a:ea typeface="Montserrat"/>
              <a:cs typeface="Montserrat"/>
              <a:sym typeface="Montserrat"/>
            </a:endParaRPr>
          </a:p>
        </p:txBody>
      </p:sp>
      <p:pic>
        <p:nvPicPr>
          <p:cNvPr id="126" name="Google Shape;126;p23"/>
          <p:cNvPicPr preferRelativeResize="0"/>
          <p:nvPr/>
        </p:nvPicPr>
        <p:blipFill>
          <a:blip r:embed="rId15">
            <a:alphaModFix/>
          </a:blip>
          <a:stretch>
            <a:fillRect/>
          </a:stretch>
        </p:blipFill>
        <p:spPr>
          <a:xfrm>
            <a:off x="6406950" y="2155363"/>
            <a:ext cx="2209800" cy="2066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p:nvPr/>
        </p:nvSpPr>
        <p:spPr>
          <a:xfrm>
            <a:off x="2683350" y="1532325"/>
            <a:ext cx="3280800" cy="2441400"/>
          </a:xfrm>
          <a:prstGeom prst="rect">
            <a:avLst/>
          </a:prstGeom>
          <a:solidFill>
            <a:srgbClr val="FFFF00">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900"/>
              <a:t>What we’ll touch on today</a:t>
            </a:r>
            <a:endParaRPr sz="2900"/>
          </a:p>
        </p:txBody>
      </p:sp>
      <p:pic>
        <p:nvPicPr>
          <p:cNvPr id="133" name="Google Shape;133;p24"/>
          <p:cNvPicPr preferRelativeResize="0"/>
          <p:nvPr/>
        </p:nvPicPr>
        <p:blipFill>
          <a:blip r:embed="rId3">
            <a:alphaModFix/>
          </a:blip>
          <a:stretch>
            <a:fillRect/>
          </a:stretch>
        </p:blipFill>
        <p:spPr>
          <a:xfrm>
            <a:off x="420229" y="1357225"/>
            <a:ext cx="2092675" cy="2441450"/>
          </a:xfrm>
          <a:prstGeom prst="rect">
            <a:avLst/>
          </a:prstGeom>
          <a:noFill/>
          <a:ln>
            <a:noFill/>
          </a:ln>
        </p:spPr>
      </p:pic>
      <p:pic>
        <p:nvPicPr>
          <p:cNvPr id="134" name="Google Shape;134;p24"/>
          <p:cNvPicPr preferRelativeResize="0"/>
          <p:nvPr/>
        </p:nvPicPr>
        <p:blipFill>
          <a:blip r:embed="rId4">
            <a:alphaModFix/>
          </a:blip>
          <a:stretch>
            <a:fillRect/>
          </a:stretch>
        </p:blipFill>
        <p:spPr>
          <a:xfrm>
            <a:off x="2777338" y="1815075"/>
            <a:ext cx="3110651" cy="1555325"/>
          </a:xfrm>
          <a:prstGeom prst="rect">
            <a:avLst/>
          </a:prstGeom>
          <a:noFill/>
          <a:ln>
            <a:noFill/>
          </a:ln>
        </p:spPr>
      </p:pic>
      <p:pic>
        <p:nvPicPr>
          <p:cNvPr id="135" name="Google Shape;135;p24"/>
          <p:cNvPicPr preferRelativeResize="0"/>
          <p:nvPr/>
        </p:nvPicPr>
        <p:blipFill>
          <a:blip r:embed="rId5">
            <a:alphaModFix/>
          </a:blip>
          <a:stretch>
            <a:fillRect/>
          </a:stretch>
        </p:blipFill>
        <p:spPr>
          <a:xfrm>
            <a:off x="6143468" y="1546643"/>
            <a:ext cx="2647241" cy="1954675"/>
          </a:xfrm>
          <a:prstGeom prst="rect">
            <a:avLst/>
          </a:prstGeom>
          <a:noFill/>
          <a:ln>
            <a:noFill/>
          </a:ln>
        </p:spPr>
      </p:pic>
      <p:sp>
        <p:nvSpPr>
          <p:cNvPr id="136" name="Google Shape;136;p24"/>
          <p:cNvSpPr txBox="1"/>
          <p:nvPr/>
        </p:nvSpPr>
        <p:spPr>
          <a:xfrm>
            <a:off x="335263" y="3867200"/>
            <a:ext cx="226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ontserrat Light"/>
                <a:ea typeface="Montserrat Light"/>
                <a:cs typeface="Montserrat Light"/>
                <a:sym typeface="Montserrat Light"/>
              </a:rPr>
              <a:t>Pre-Registration</a:t>
            </a:r>
            <a:endParaRPr sz="2000">
              <a:latin typeface="Montserrat Light"/>
              <a:ea typeface="Montserrat Light"/>
              <a:cs typeface="Montserrat Light"/>
              <a:sym typeface="Montserrat Light"/>
            </a:endParaRPr>
          </a:p>
        </p:txBody>
      </p:sp>
      <p:sp>
        <p:nvSpPr>
          <p:cNvPr id="137" name="Google Shape;137;p24"/>
          <p:cNvSpPr txBox="1"/>
          <p:nvPr/>
        </p:nvSpPr>
        <p:spPr>
          <a:xfrm>
            <a:off x="3260738" y="3454575"/>
            <a:ext cx="226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ontserrat Light"/>
                <a:ea typeface="Montserrat Light"/>
                <a:cs typeface="Montserrat Light"/>
                <a:sym typeface="Montserrat Light"/>
              </a:rPr>
              <a:t>Reproducibility</a:t>
            </a:r>
            <a:endParaRPr sz="2000">
              <a:latin typeface="Montserrat Light"/>
              <a:ea typeface="Montserrat Light"/>
              <a:cs typeface="Montserrat Light"/>
              <a:sym typeface="Montserrat Light"/>
            </a:endParaRPr>
          </a:p>
        </p:txBody>
      </p:sp>
      <p:sp>
        <p:nvSpPr>
          <p:cNvPr id="138" name="Google Shape;138;p24"/>
          <p:cNvSpPr txBox="1"/>
          <p:nvPr/>
        </p:nvSpPr>
        <p:spPr>
          <a:xfrm>
            <a:off x="6067438" y="3673475"/>
            <a:ext cx="2799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ontserrat Light"/>
                <a:ea typeface="Montserrat Light"/>
                <a:cs typeface="Montserrat Light"/>
                <a:sym typeface="Montserrat Light"/>
              </a:rPr>
              <a:t>Code/Data Sharing</a:t>
            </a:r>
            <a:endParaRPr sz="2000">
              <a:latin typeface="Montserrat Light"/>
              <a:ea typeface="Montserrat Light"/>
              <a:cs typeface="Montserrat Light"/>
              <a:sym typeface="Montserrat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Reproducibility: What is it?</a:t>
            </a:r>
            <a:endParaRPr/>
          </a:p>
        </p:txBody>
      </p:sp>
      <p:sp>
        <p:nvSpPr>
          <p:cNvPr id="144" name="Google Shape;144;p25"/>
          <p:cNvSpPr txBox="1"/>
          <p:nvPr>
            <p:ph idx="1" type="body"/>
          </p:nvPr>
        </p:nvSpPr>
        <p:spPr>
          <a:xfrm>
            <a:off x="311700" y="1179100"/>
            <a:ext cx="8568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The primary goal of reproducible data analysis is to ensure </a:t>
            </a:r>
            <a:r>
              <a:rPr i="1" lang="en">
                <a:solidFill>
                  <a:schemeClr val="dk1"/>
                </a:solidFill>
                <a:latin typeface="Montserrat"/>
                <a:ea typeface="Montserrat"/>
                <a:cs typeface="Montserrat"/>
                <a:sym typeface="Montserrat"/>
              </a:rPr>
              <a:t>computational reproducibility</a:t>
            </a:r>
            <a:r>
              <a:rPr lang="en">
                <a:solidFill>
                  <a:schemeClr val="dk1"/>
                </a:solidFill>
                <a:latin typeface="Montserrat"/>
                <a:ea typeface="Montserrat"/>
                <a:cs typeface="Montserrat"/>
                <a:sym typeface="Montserrat"/>
              </a:rPr>
              <a:t> --- that is, the ability of another researcher to use one’s code and data to independently obtain identical results. However, the fact that a particular analysis is reproducible does not mean that it is correct.  </a:t>
            </a:r>
            <a:endParaRPr>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This is related to the distinction between </a:t>
            </a:r>
            <a:r>
              <a:rPr i="1" lang="en">
                <a:solidFill>
                  <a:schemeClr val="dk1"/>
                </a:solidFill>
                <a:latin typeface="Montserrat"/>
                <a:ea typeface="Montserrat"/>
                <a:cs typeface="Montserrat"/>
                <a:sym typeface="Montserrat"/>
              </a:rPr>
              <a:t>reliability</a:t>
            </a:r>
            <a:r>
              <a:rPr lang="en">
                <a:solidFill>
                  <a:schemeClr val="dk1"/>
                </a:solidFill>
                <a:latin typeface="Montserrat"/>
                <a:ea typeface="Montserrat"/>
                <a:cs typeface="Montserrat"/>
                <a:sym typeface="Montserrat"/>
              </a:rPr>
              <a:t> (the consistency or precision of the results) and </a:t>
            </a:r>
            <a:r>
              <a:rPr i="1" lang="en">
                <a:solidFill>
                  <a:schemeClr val="dk1"/>
                </a:solidFill>
                <a:latin typeface="Montserrat"/>
                <a:ea typeface="Montserrat"/>
                <a:cs typeface="Montserrat"/>
                <a:sym typeface="Montserrat"/>
              </a:rPr>
              <a:t>validity</a:t>
            </a:r>
            <a:r>
              <a:rPr lang="en">
                <a:solidFill>
                  <a:schemeClr val="dk1"/>
                </a:solidFill>
                <a:latin typeface="Montserrat"/>
                <a:ea typeface="Montserrat"/>
                <a:cs typeface="Montserrat"/>
                <a:sym typeface="Montserrat"/>
              </a:rPr>
              <a:t> (the accuracy of the results).  A second goal of reproducible data analysis is to ensure that the results generated by the code are correct. </a:t>
            </a:r>
            <a:endParaRPr sz="1900">
              <a:solidFill>
                <a:schemeClr val="lt1"/>
              </a:solidFill>
              <a:latin typeface="Montserrat"/>
              <a:ea typeface="Montserrat"/>
              <a:cs typeface="Montserrat"/>
              <a:sym typeface="Montserrat"/>
            </a:endParaRPr>
          </a:p>
        </p:txBody>
      </p:sp>
      <p:pic>
        <p:nvPicPr>
          <p:cNvPr id="145" name="Google Shape;145;p25"/>
          <p:cNvPicPr preferRelativeResize="0"/>
          <p:nvPr/>
        </p:nvPicPr>
        <p:blipFill rotWithShape="1">
          <a:blip r:embed="rId3">
            <a:alphaModFix/>
          </a:blip>
          <a:srcRect b="0" l="0" r="0" t="67157"/>
          <a:stretch/>
        </p:blipFill>
        <p:spPr>
          <a:xfrm>
            <a:off x="1479900" y="3666750"/>
            <a:ext cx="6023799" cy="10353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Reproducibility: What is it?</a:t>
            </a:r>
            <a:endParaRPr/>
          </a:p>
        </p:txBody>
      </p:sp>
      <p:sp>
        <p:nvSpPr>
          <p:cNvPr id="151" name="Google Shape;151;p26"/>
          <p:cNvSpPr txBox="1"/>
          <p:nvPr>
            <p:ph idx="1" type="body"/>
          </p:nvPr>
        </p:nvSpPr>
        <p:spPr>
          <a:xfrm>
            <a:off x="311700" y="1179100"/>
            <a:ext cx="8065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100">
              <a:solidFill>
                <a:schemeClr val="dk1"/>
              </a:solidFill>
              <a:latin typeface="Montserrat"/>
              <a:ea typeface="Montserrat"/>
              <a:cs typeface="Montserrat"/>
              <a:sym typeface="Montserrat"/>
            </a:endParaRPr>
          </a:p>
          <a:p>
            <a:pPr indent="0" lvl="0" marL="0" rtl="0" algn="l">
              <a:spcBef>
                <a:spcPts val="0"/>
              </a:spcBef>
              <a:spcAft>
                <a:spcPts val="0"/>
              </a:spcAft>
              <a:buNone/>
            </a:pPr>
            <a:r>
              <a:rPr lang="en">
                <a:solidFill>
                  <a:schemeClr val="dk1"/>
                </a:solidFill>
                <a:latin typeface="Montserrat"/>
                <a:ea typeface="Montserrat"/>
                <a:cs typeface="Montserrat"/>
                <a:sym typeface="Montserrat"/>
              </a:rPr>
              <a:t>An additional goal is to allow tracking of the </a:t>
            </a:r>
            <a:r>
              <a:rPr i="1" lang="en">
                <a:solidFill>
                  <a:schemeClr val="dk1"/>
                </a:solidFill>
                <a:latin typeface="Montserrat"/>
                <a:ea typeface="Montserrat"/>
                <a:cs typeface="Montserrat"/>
                <a:sym typeface="Montserrat"/>
              </a:rPr>
              <a:t>provenance</a:t>
            </a:r>
            <a:r>
              <a:rPr lang="en">
                <a:solidFill>
                  <a:schemeClr val="dk1"/>
                </a:solidFill>
                <a:latin typeface="Montserrat"/>
                <a:ea typeface="Montserrat"/>
                <a:cs typeface="Montserrat"/>
                <a:sym typeface="Montserrat"/>
              </a:rPr>
              <a:t> of any particular result (figure, table, or other result), which refers to the process through which that result was obtained.  One way to think of this is to imagine the path from a particular result described in a manuscript back to the original data, describing all of the code as well as any intermediate results that are used in generating the published result.  </a:t>
            </a:r>
            <a:endParaRPr sz="1900">
              <a:highlight>
                <a:schemeClr val="lt1"/>
              </a:highlight>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Reproducibility: What is it?</a:t>
            </a:r>
            <a:endParaRPr/>
          </a:p>
        </p:txBody>
      </p:sp>
      <p:sp>
        <p:nvSpPr>
          <p:cNvPr id="157" name="Google Shape;157;p27"/>
          <p:cNvSpPr txBox="1"/>
          <p:nvPr>
            <p:ph idx="1" type="body"/>
          </p:nvPr>
        </p:nvSpPr>
        <p:spPr>
          <a:xfrm>
            <a:off x="311700" y="1179100"/>
            <a:ext cx="8065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rPr lang="en">
                <a:solidFill>
                  <a:schemeClr val="dk1"/>
                </a:solidFill>
                <a:latin typeface="Montserrat"/>
                <a:ea typeface="Montserrat"/>
                <a:cs typeface="Montserrat"/>
                <a:sym typeface="Montserrat"/>
              </a:rPr>
              <a:t>Traditional manuscripts include text and result figures and tables that are produced by analysis code and data that are separate from the manuscript itself. The goal of </a:t>
            </a:r>
            <a:r>
              <a:rPr b="1" lang="en">
                <a:solidFill>
                  <a:schemeClr val="dk1"/>
                </a:solidFill>
                <a:latin typeface="Montserrat"/>
                <a:ea typeface="Montserrat"/>
                <a:cs typeface="Montserrat"/>
                <a:sym typeface="Montserrat"/>
              </a:rPr>
              <a:t>“reproducible manuscripts”,</a:t>
            </a:r>
            <a:r>
              <a:rPr lang="en">
                <a:solidFill>
                  <a:schemeClr val="dk1"/>
                </a:solidFill>
                <a:latin typeface="Montserrat"/>
                <a:ea typeface="Montserrat"/>
                <a:cs typeface="Montserrat"/>
                <a:sym typeface="Montserrat"/>
              </a:rPr>
              <a:t> as the name implies, is to publish in a format that allows for ease in re-running the original analyses accurately. This allows one to more conclusively identify the provenance of any published results and test their reproducibility, as well as apply the same analyses to new data.</a:t>
            </a:r>
            <a:endParaRPr sz="190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Reproducible Data Analysis: Guiding Principles</a:t>
            </a:r>
            <a:endParaRPr/>
          </a:p>
        </p:txBody>
      </p:sp>
      <p:sp>
        <p:nvSpPr>
          <p:cNvPr id="163" name="Google Shape;163;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There are several global decisions that one can make that will make it easier to work in a reproducible way.  These are admittedly opinionated views that may be differently applicable in different research domains.</a:t>
            </a:r>
            <a:endParaRPr sz="12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0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Char char="-"/>
            </a:pPr>
            <a:r>
              <a:rPr i="1" lang="en" sz="1100">
                <a:solidFill>
                  <a:schemeClr val="lt1"/>
                </a:solidFill>
                <a:latin typeface="Montserrat SemiBold"/>
                <a:ea typeface="Montserrat SemiBold"/>
                <a:cs typeface="Montserrat SemiBold"/>
                <a:sym typeface="Montserrat SemiBold"/>
              </a:rPr>
              <a:t>Use only free/open-source software whenever possible</a:t>
            </a:r>
            <a:r>
              <a:rPr lang="en" sz="1100">
                <a:solidFill>
                  <a:schemeClr val="lt1"/>
                </a:solidFill>
                <a:latin typeface="Montserrat"/>
                <a:ea typeface="Montserrat"/>
                <a:cs typeface="Montserrat"/>
                <a:sym typeface="Montserrat"/>
              </a:rPr>
              <a:t>. This makes it easier for anyone else to reproduce your work without needing to buy particular software.</a:t>
            </a:r>
            <a:endParaRPr sz="10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Char char="-"/>
            </a:pPr>
            <a:r>
              <a:rPr i="1" lang="en" sz="1100">
                <a:solidFill>
                  <a:schemeClr val="lt1"/>
                </a:solidFill>
                <a:latin typeface="Montserrat SemiBold"/>
                <a:ea typeface="Montserrat SemiBold"/>
                <a:cs typeface="Montserrat SemiBold"/>
                <a:sym typeface="Montserrat SemiBold"/>
              </a:rPr>
              <a:t>Minimize manual analysis steps</a:t>
            </a:r>
            <a:r>
              <a:rPr lang="en" sz="1100">
                <a:solidFill>
                  <a:schemeClr val="lt1"/>
                </a:solidFill>
                <a:latin typeface="Montserrat SemiBold"/>
                <a:ea typeface="Montserrat SemiBold"/>
                <a:cs typeface="Montserrat SemiBold"/>
                <a:sym typeface="Montserrat SemiBold"/>
              </a:rPr>
              <a:t>.  </a:t>
            </a:r>
            <a:r>
              <a:rPr lang="en" sz="1100">
                <a:solidFill>
                  <a:schemeClr val="lt1"/>
                </a:solidFill>
                <a:latin typeface="Montserrat"/>
                <a:ea typeface="Montserrat"/>
                <a:cs typeface="Montserrat"/>
                <a:sym typeface="Montserrat"/>
              </a:rPr>
              <a:t>Any analysis operation that can be automated should be automated, using some form of script.  </a:t>
            </a:r>
            <a:r>
              <a:rPr i="1" lang="en" sz="1100">
                <a:solidFill>
                  <a:schemeClr val="lt1"/>
                </a:solidFill>
                <a:latin typeface="Montserrat"/>
                <a:ea typeface="Montserrat"/>
                <a:cs typeface="Montserrat"/>
                <a:sym typeface="Montserrat"/>
              </a:rPr>
              <a:t>Never</a:t>
            </a:r>
            <a:r>
              <a:rPr lang="en" sz="1100">
                <a:solidFill>
                  <a:schemeClr val="lt1"/>
                </a:solidFill>
                <a:latin typeface="Montserrat"/>
                <a:ea typeface="Montserrat"/>
                <a:cs typeface="Montserrat"/>
                <a:sym typeface="Montserrat"/>
              </a:rPr>
              <a:t> perform manual data reorganization or file renaming operations.</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Char char="-"/>
            </a:pPr>
            <a:r>
              <a:rPr i="1" lang="en" sz="1100">
                <a:solidFill>
                  <a:schemeClr val="lt1"/>
                </a:solidFill>
                <a:latin typeface="Montserrat SemiBold"/>
                <a:ea typeface="Montserrat SemiBold"/>
                <a:cs typeface="Montserrat SemiBold"/>
                <a:sym typeface="Montserrat SemiBold"/>
              </a:rPr>
              <a:t>Commit to a standard organization scheme</a:t>
            </a:r>
            <a:r>
              <a:rPr lang="en" sz="1100">
                <a:solidFill>
                  <a:schemeClr val="lt1"/>
                </a:solidFill>
                <a:latin typeface="Montserrat SemiBold"/>
                <a:ea typeface="Montserrat SemiBold"/>
                <a:cs typeface="Montserrat SemiBold"/>
                <a:sym typeface="Montserrat SemiBold"/>
              </a:rPr>
              <a:t>. </a:t>
            </a:r>
            <a:r>
              <a:rPr lang="en" sz="1100">
                <a:solidFill>
                  <a:schemeClr val="lt1"/>
                </a:solidFill>
                <a:latin typeface="Montserrat"/>
                <a:ea typeface="Montserrat"/>
                <a:cs typeface="Montserrat"/>
                <a:sym typeface="Montserrat"/>
              </a:rPr>
              <a:t> Using a standard scheme may sometimes require a bit more work in the short term, but will have significant payoffs in the longer term.</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Char char="-"/>
            </a:pPr>
            <a:r>
              <a:rPr i="1" lang="en" sz="1100">
                <a:solidFill>
                  <a:schemeClr val="lt1"/>
                </a:solidFill>
                <a:latin typeface="Montserrat SemiBold"/>
                <a:ea typeface="Montserrat SemiBold"/>
                <a:cs typeface="Montserrat SemiBold"/>
                <a:sym typeface="Montserrat SemiBold"/>
              </a:rPr>
              <a:t>Commit to improving your skills as a software developer.</a:t>
            </a:r>
            <a:r>
              <a:rPr lang="en" sz="1100">
                <a:solidFill>
                  <a:schemeClr val="lt1"/>
                </a:solidFill>
                <a:latin typeface="Montserrat"/>
                <a:ea typeface="Montserrat"/>
                <a:cs typeface="Montserrat"/>
                <a:sym typeface="Montserrat"/>
              </a:rPr>
              <a:t>  Software development is a set of skills that must be learned, just like a new spoken language or musical instrument.  The best way to advance one’s skills is through consistent and deliberate practice.  Commit to reading the materials on software engineering that are outlined in the Resource section below, and working to implement those techniques in your coding practices.</a:t>
            </a:r>
            <a:endParaRPr sz="1100">
              <a:solidFill>
                <a:schemeClr val="lt1"/>
              </a:solidFill>
              <a:latin typeface="Montserrat"/>
              <a:ea typeface="Montserrat"/>
              <a:cs typeface="Montserrat"/>
              <a:sym typeface="Montserrat"/>
            </a:endParaRPr>
          </a:p>
          <a:p>
            <a:pPr indent="-292100" lvl="1" marL="914400" rtl="0" algn="l">
              <a:spcBef>
                <a:spcPts val="0"/>
              </a:spcBef>
              <a:spcAft>
                <a:spcPts val="0"/>
              </a:spcAft>
              <a:buClr>
                <a:schemeClr val="lt1"/>
              </a:buClr>
              <a:buSzPts val="1000"/>
              <a:buFont typeface="Montserrat"/>
              <a:buChar char="-"/>
            </a:pPr>
            <a:r>
              <a:rPr lang="en" sz="1000">
                <a:solidFill>
                  <a:schemeClr val="lt1"/>
                </a:solidFill>
                <a:latin typeface="Montserrat"/>
                <a:ea typeface="Montserrat"/>
                <a:cs typeface="Montserrat"/>
                <a:sym typeface="Montserrat"/>
              </a:rPr>
              <a:t>It can be particularly useful to learn about “anti-patterns” (i.e. commonly used worst practices) for one’s language</a:t>
            </a:r>
            <a:endParaRPr sz="1000">
              <a:solidFill>
                <a:schemeClr val="lt1"/>
              </a:solidFill>
              <a:latin typeface="Montserrat"/>
              <a:ea typeface="Montserrat"/>
              <a:cs typeface="Montserrat"/>
              <a:sym typeface="Montserrat"/>
            </a:endParaRPr>
          </a:p>
          <a:p>
            <a:pPr indent="-292100" lvl="2" marL="1371600" rtl="0" algn="l">
              <a:spcBef>
                <a:spcPts val="0"/>
              </a:spcBef>
              <a:spcAft>
                <a:spcPts val="0"/>
              </a:spcAft>
              <a:buClr>
                <a:schemeClr val="lt1"/>
              </a:buClr>
              <a:buSzPts val="1000"/>
              <a:buFont typeface="Montserrat"/>
              <a:buChar char="-"/>
            </a:pPr>
            <a:r>
              <a:rPr lang="en" sz="1000">
                <a:solidFill>
                  <a:schemeClr val="lt1"/>
                </a:solidFill>
                <a:latin typeface="Montserrat"/>
                <a:ea typeface="Montserrat"/>
                <a:cs typeface="Montserrat"/>
                <a:sym typeface="Montserrat"/>
              </a:rPr>
              <a:t>Python: </a:t>
            </a:r>
            <a:r>
              <a:rPr lang="en" sz="1000" u="sng">
                <a:solidFill>
                  <a:schemeClr val="lt1"/>
                </a:solidFill>
                <a:latin typeface="Montserrat"/>
                <a:ea typeface="Montserrat"/>
                <a:cs typeface="Montserrat"/>
                <a:sym typeface="Montserrat"/>
                <a:hlinkClick r:id="rId3">
                  <a:extLst>
                    <a:ext uri="{A12FA001-AC4F-418D-AE19-62706E023703}">
                      <ahyp:hlinkClr val="tx"/>
                    </a:ext>
                  </a:extLst>
                </a:hlinkClick>
              </a:rPr>
              <a:t>https://docs.quantifiedcode.com/python-anti-patterns/</a:t>
            </a:r>
            <a:endParaRPr sz="1000">
              <a:solidFill>
                <a:schemeClr val="lt1"/>
              </a:solidFill>
              <a:latin typeface="Montserrat"/>
              <a:ea typeface="Montserrat"/>
              <a:cs typeface="Montserrat"/>
              <a:sym typeface="Montserrat"/>
            </a:endParaRPr>
          </a:p>
          <a:p>
            <a:pPr indent="-292100" lvl="2" marL="1371600" rtl="0" algn="l">
              <a:spcBef>
                <a:spcPts val="0"/>
              </a:spcBef>
              <a:spcAft>
                <a:spcPts val="0"/>
              </a:spcAft>
              <a:buClr>
                <a:schemeClr val="lt1"/>
              </a:buClr>
              <a:buSzPts val="1000"/>
              <a:buFont typeface="Montserrat"/>
              <a:buChar char="-"/>
            </a:pPr>
            <a:r>
              <a:rPr lang="en" sz="1000">
                <a:solidFill>
                  <a:schemeClr val="lt1"/>
                </a:solidFill>
                <a:latin typeface="Montserrat"/>
                <a:ea typeface="Montserrat"/>
                <a:cs typeface="Montserrat"/>
                <a:sym typeface="Montserrat"/>
              </a:rPr>
              <a:t>R: </a:t>
            </a:r>
            <a:r>
              <a:rPr lang="en" sz="1000" u="sng">
                <a:solidFill>
                  <a:schemeClr val="lt1"/>
                </a:solidFill>
                <a:latin typeface="Montserrat"/>
                <a:ea typeface="Montserrat"/>
                <a:cs typeface="Montserrat"/>
                <a:sym typeface="Montserrat"/>
                <a:hlinkClick r:id="rId4">
                  <a:extLst>
                    <a:ext uri="{A12FA001-AC4F-418D-AE19-62706E023703}">
                      <ahyp:hlinkClr val="tx"/>
                    </a:ext>
                  </a:extLst>
                </a:hlinkClick>
              </a:rPr>
              <a:t>The R Inferno</a:t>
            </a:r>
            <a:endParaRPr sz="1400">
              <a:solidFill>
                <a:schemeClr val="lt1"/>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Reproducible Data Analysis: Guiding Principles</a:t>
            </a:r>
            <a:endParaRPr/>
          </a:p>
        </p:txBody>
      </p:sp>
      <p:sp>
        <p:nvSpPr>
          <p:cNvPr id="169" name="Google Shape;169;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Montserrat"/>
                <a:ea typeface="Montserrat"/>
                <a:cs typeface="Montserrat"/>
                <a:sym typeface="Montserrat"/>
              </a:rPr>
              <a:t>There are several global decisions that one can make that will make it easier to work in a reproducible way.  These are admittedly opinionated views that may be differently applicable in different research domains.</a:t>
            </a:r>
            <a:endParaRPr sz="12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0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i="1" lang="en" sz="1100">
                <a:solidFill>
                  <a:schemeClr val="dk1"/>
                </a:solidFill>
                <a:latin typeface="Montserrat SemiBold"/>
                <a:ea typeface="Montserrat SemiBold"/>
                <a:cs typeface="Montserrat SemiBold"/>
                <a:sym typeface="Montserrat SemiBold"/>
              </a:rPr>
              <a:t>Use only free/open-source software whenever possible</a:t>
            </a:r>
            <a:r>
              <a:rPr lang="en" sz="1100">
                <a:solidFill>
                  <a:schemeClr val="dk1"/>
                </a:solidFill>
                <a:latin typeface="Montserrat"/>
                <a:ea typeface="Montserrat"/>
                <a:cs typeface="Montserrat"/>
                <a:sym typeface="Montserrat"/>
              </a:rPr>
              <a:t>. This makes it easier for anyone else to reproduce your work without needing to buy particular software.</a:t>
            </a:r>
            <a:endParaRPr sz="10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i="1" lang="en" sz="1100">
                <a:solidFill>
                  <a:schemeClr val="dk1"/>
                </a:solidFill>
                <a:latin typeface="Montserrat SemiBold"/>
                <a:ea typeface="Montserrat SemiBold"/>
                <a:cs typeface="Montserrat SemiBold"/>
                <a:sym typeface="Montserrat SemiBold"/>
              </a:rPr>
              <a:t>Minimize manual analysis steps</a:t>
            </a:r>
            <a:r>
              <a:rPr lang="en" sz="1100">
                <a:solidFill>
                  <a:schemeClr val="dk1"/>
                </a:solidFill>
                <a:latin typeface="Montserrat SemiBold"/>
                <a:ea typeface="Montserrat SemiBold"/>
                <a:cs typeface="Montserrat SemiBold"/>
                <a:sym typeface="Montserrat SemiBold"/>
              </a:rPr>
              <a:t>.  </a:t>
            </a:r>
            <a:r>
              <a:rPr lang="en" sz="1100">
                <a:solidFill>
                  <a:schemeClr val="dk1"/>
                </a:solidFill>
                <a:latin typeface="Montserrat"/>
                <a:ea typeface="Montserrat"/>
                <a:cs typeface="Montserrat"/>
                <a:sym typeface="Montserrat"/>
              </a:rPr>
              <a:t>Any analysis operation that can be automated should be automated, using some form of script.  </a:t>
            </a:r>
            <a:r>
              <a:rPr i="1" lang="en" sz="1100">
                <a:solidFill>
                  <a:schemeClr val="dk1"/>
                </a:solidFill>
                <a:latin typeface="Montserrat"/>
                <a:ea typeface="Montserrat"/>
                <a:cs typeface="Montserrat"/>
                <a:sym typeface="Montserrat"/>
              </a:rPr>
              <a:t>Never</a:t>
            </a:r>
            <a:r>
              <a:rPr lang="en" sz="1100">
                <a:solidFill>
                  <a:schemeClr val="dk1"/>
                </a:solidFill>
                <a:latin typeface="Montserrat"/>
                <a:ea typeface="Montserrat"/>
                <a:cs typeface="Montserrat"/>
                <a:sym typeface="Montserrat"/>
              </a:rPr>
              <a:t> perform manual data reorganization or file renaming operations.</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i="1" lang="en" sz="1100">
                <a:solidFill>
                  <a:schemeClr val="dk1"/>
                </a:solidFill>
                <a:latin typeface="Montserrat SemiBold"/>
                <a:ea typeface="Montserrat SemiBold"/>
                <a:cs typeface="Montserrat SemiBold"/>
                <a:sym typeface="Montserrat SemiBold"/>
              </a:rPr>
              <a:t>Commit to a standard organization scheme</a:t>
            </a:r>
            <a:r>
              <a:rPr lang="en" sz="1100">
                <a:solidFill>
                  <a:schemeClr val="dk1"/>
                </a:solidFill>
                <a:latin typeface="Montserrat SemiBold"/>
                <a:ea typeface="Montserrat SemiBold"/>
                <a:cs typeface="Montserrat SemiBold"/>
                <a:sym typeface="Montserrat SemiBold"/>
              </a:rPr>
              <a:t>. </a:t>
            </a:r>
            <a:r>
              <a:rPr lang="en" sz="1100">
                <a:solidFill>
                  <a:schemeClr val="dk1"/>
                </a:solidFill>
                <a:latin typeface="Montserrat"/>
                <a:ea typeface="Montserrat"/>
                <a:cs typeface="Montserrat"/>
                <a:sym typeface="Montserrat"/>
              </a:rPr>
              <a:t> Using a standard scheme may sometimes require a bit more work in the short term, but will have significant payoffs in the longer term.</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i="1" lang="en" sz="1100">
                <a:solidFill>
                  <a:schemeClr val="dk1"/>
                </a:solidFill>
                <a:latin typeface="Montserrat SemiBold"/>
                <a:ea typeface="Montserrat SemiBold"/>
                <a:cs typeface="Montserrat SemiBold"/>
                <a:sym typeface="Montserrat SemiBold"/>
              </a:rPr>
              <a:t>Commit to improving your skills as a software developer.</a:t>
            </a:r>
            <a:r>
              <a:rPr lang="en" sz="1100">
                <a:solidFill>
                  <a:schemeClr val="dk1"/>
                </a:solidFill>
                <a:latin typeface="Montserrat"/>
                <a:ea typeface="Montserrat"/>
                <a:cs typeface="Montserrat"/>
                <a:sym typeface="Montserrat"/>
              </a:rPr>
              <a:t>  Software development is a set of skills that must be learned, just like a new spoken language or musical instrument.  The best way to advance one’s skills is through consistent and deliberate practice.  Commit to reading the materials on software engineering that are outlined in the Resource section below, and working to implement those techniques in your coding practices.</a:t>
            </a:r>
            <a:endParaRPr sz="1100">
              <a:solidFill>
                <a:schemeClr val="dk1"/>
              </a:solidFill>
              <a:latin typeface="Montserrat"/>
              <a:ea typeface="Montserrat"/>
              <a:cs typeface="Montserrat"/>
              <a:sym typeface="Montserrat"/>
            </a:endParaRPr>
          </a:p>
          <a:p>
            <a:pPr indent="-292100" lvl="1" marL="914400" rtl="0" algn="l">
              <a:spcBef>
                <a:spcPts val="0"/>
              </a:spcBef>
              <a:spcAft>
                <a:spcPts val="0"/>
              </a:spcAft>
              <a:buClr>
                <a:schemeClr val="dk1"/>
              </a:buClr>
              <a:buSzPts val="1000"/>
              <a:buFont typeface="Montserrat"/>
              <a:buChar char="-"/>
            </a:pPr>
            <a:r>
              <a:rPr lang="en" sz="1000">
                <a:solidFill>
                  <a:schemeClr val="dk1"/>
                </a:solidFill>
                <a:latin typeface="Montserrat"/>
                <a:ea typeface="Montserrat"/>
                <a:cs typeface="Montserrat"/>
                <a:sym typeface="Montserrat"/>
              </a:rPr>
              <a:t>It can be particularly useful to learn about “anti-patterns” (i.e. commonly used worst practices) for one’s language</a:t>
            </a:r>
            <a:endParaRPr sz="1000">
              <a:solidFill>
                <a:schemeClr val="dk1"/>
              </a:solidFill>
              <a:latin typeface="Montserrat"/>
              <a:ea typeface="Montserrat"/>
              <a:cs typeface="Montserrat"/>
              <a:sym typeface="Montserrat"/>
            </a:endParaRPr>
          </a:p>
          <a:p>
            <a:pPr indent="-292100" lvl="2" marL="1371600" rtl="0" algn="l">
              <a:spcBef>
                <a:spcPts val="0"/>
              </a:spcBef>
              <a:spcAft>
                <a:spcPts val="0"/>
              </a:spcAft>
              <a:buClr>
                <a:schemeClr val="dk1"/>
              </a:buClr>
              <a:buSzPts val="1000"/>
              <a:buFont typeface="Montserrat"/>
              <a:buChar char="-"/>
            </a:pPr>
            <a:r>
              <a:rPr lang="en" sz="1000">
                <a:solidFill>
                  <a:schemeClr val="dk1"/>
                </a:solidFill>
                <a:latin typeface="Montserrat"/>
                <a:ea typeface="Montserrat"/>
                <a:cs typeface="Montserrat"/>
                <a:sym typeface="Montserrat"/>
              </a:rPr>
              <a:t>Python: </a:t>
            </a:r>
            <a:r>
              <a:rPr lang="en" sz="1000" u="sng">
                <a:solidFill>
                  <a:srgbClr val="1155CC"/>
                </a:solidFill>
                <a:latin typeface="Montserrat"/>
                <a:ea typeface="Montserrat"/>
                <a:cs typeface="Montserrat"/>
                <a:sym typeface="Montserrat"/>
                <a:hlinkClick r:id="rId3">
                  <a:extLst>
                    <a:ext uri="{A12FA001-AC4F-418D-AE19-62706E023703}">
                      <ahyp:hlinkClr val="tx"/>
                    </a:ext>
                  </a:extLst>
                </a:hlinkClick>
              </a:rPr>
              <a:t>https://docs.quantifiedcode.com/python-anti-patterns/</a:t>
            </a:r>
            <a:endParaRPr sz="1000">
              <a:solidFill>
                <a:schemeClr val="dk1"/>
              </a:solidFill>
              <a:latin typeface="Montserrat"/>
              <a:ea typeface="Montserrat"/>
              <a:cs typeface="Montserrat"/>
              <a:sym typeface="Montserrat"/>
            </a:endParaRPr>
          </a:p>
          <a:p>
            <a:pPr indent="-292100" lvl="2" marL="1371600" rtl="0" algn="l">
              <a:spcBef>
                <a:spcPts val="0"/>
              </a:spcBef>
              <a:spcAft>
                <a:spcPts val="0"/>
              </a:spcAft>
              <a:buClr>
                <a:schemeClr val="dk1"/>
              </a:buClr>
              <a:buSzPts val="1000"/>
              <a:buFont typeface="Montserrat"/>
              <a:buChar char="-"/>
            </a:pPr>
            <a:r>
              <a:rPr lang="en" sz="1000">
                <a:solidFill>
                  <a:schemeClr val="dk1"/>
                </a:solidFill>
                <a:latin typeface="Montserrat"/>
                <a:ea typeface="Montserrat"/>
                <a:cs typeface="Montserrat"/>
                <a:sym typeface="Montserrat"/>
              </a:rPr>
              <a:t>R: </a:t>
            </a:r>
            <a:r>
              <a:rPr lang="en" sz="1000" u="sng">
                <a:solidFill>
                  <a:srgbClr val="1155CC"/>
                </a:solidFill>
                <a:latin typeface="Montserrat"/>
                <a:ea typeface="Montserrat"/>
                <a:cs typeface="Montserrat"/>
                <a:sym typeface="Montserrat"/>
                <a:hlinkClick r:id="rId4">
                  <a:extLst>
                    <a:ext uri="{A12FA001-AC4F-418D-AE19-62706E023703}">
                      <ahyp:hlinkClr val="tx"/>
                    </a:ext>
                  </a:extLst>
                </a:hlinkClick>
              </a:rPr>
              <a:t>The R Inferno</a:t>
            </a:r>
            <a:endParaRPr sz="14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Reproducible Data Analysis: Getting Started</a:t>
            </a:r>
            <a:endParaRPr/>
          </a:p>
        </p:txBody>
      </p:sp>
      <p:sp>
        <p:nvSpPr>
          <p:cNvPr id="175" name="Google Shape;175;p30"/>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lgn="l">
              <a:spcBef>
                <a:spcPts val="1800"/>
              </a:spcBef>
              <a:spcAft>
                <a:spcPts val="0"/>
              </a:spcAft>
              <a:buNone/>
            </a:pPr>
            <a:r>
              <a:rPr lang="en" sz="1700">
                <a:solidFill>
                  <a:schemeClr val="dk1"/>
                </a:solidFill>
                <a:latin typeface="Montserrat SemiBold"/>
                <a:ea typeface="Montserrat SemiBold"/>
                <a:cs typeface="Montserrat SemiBold"/>
                <a:sym typeface="Montserrat SemiBold"/>
              </a:rPr>
              <a:t>Step 1: Create a reproducible environment</a:t>
            </a:r>
            <a:endParaRPr sz="1700">
              <a:solidFill>
                <a:schemeClr val="dk1"/>
              </a:solidFill>
              <a:latin typeface="Montserrat SemiBold"/>
              <a:ea typeface="Montserrat SemiBold"/>
              <a:cs typeface="Montserrat SemiBold"/>
              <a:sym typeface="Montserrat SemiBold"/>
            </a:endParaRPr>
          </a:p>
          <a:p>
            <a:pPr indent="0" lvl="0" marL="0" rtl="0" algn="l">
              <a:spcBef>
                <a:spcPts val="600"/>
              </a:spcBef>
              <a:spcAft>
                <a:spcPts val="0"/>
              </a:spcAft>
              <a:buClr>
                <a:schemeClr val="dk1"/>
              </a:buClr>
              <a:buSzPts val="1100"/>
              <a:buFont typeface="Arial"/>
              <a:buNone/>
            </a:pPr>
            <a:r>
              <a:rPr lang="en" sz="1200">
                <a:solidFill>
                  <a:schemeClr val="dk1"/>
                </a:solidFill>
                <a:latin typeface="Montserrat"/>
                <a:ea typeface="Montserrat"/>
                <a:cs typeface="Montserrat"/>
                <a:sym typeface="Montserrat"/>
              </a:rPr>
              <a:t>The environment comprises all of the software components that are necessary to perform a particular operation.  This includes the code and data as well as any dependencies (such as software libraries) that are necessary to run the code.  </a:t>
            </a:r>
            <a:endParaRPr sz="1700">
              <a:solidFill>
                <a:schemeClr val="dk1"/>
              </a:solidFill>
              <a:latin typeface="Montserrat"/>
              <a:ea typeface="Montserrat"/>
              <a:cs typeface="Montserrat"/>
              <a:sym typeface="Montserrat"/>
            </a:endParaRPr>
          </a:p>
          <a:p>
            <a:pPr indent="0" lvl="0" marL="0" rtl="0" algn="l">
              <a:spcBef>
                <a:spcPts val="1800"/>
              </a:spcBef>
              <a:spcAft>
                <a:spcPts val="0"/>
              </a:spcAft>
              <a:buNone/>
            </a:pPr>
            <a:r>
              <a:rPr lang="en" sz="1700">
                <a:solidFill>
                  <a:schemeClr val="dk1"/>
                </a:solidFill>
                <a:latin typeface="Montserrat SemiBold"/>
                <a:ea typeface="Montserrat SemiBold"/>
                <a:cs typeface="Montserrat SemiBold"/>
                <a:sym typeface="Montserrat SemiBold"/>
              </a:rPr>
              <a:t>Step 2: Use version control for everything</a:t>
            </a:r>
            <a:endParaRPr sz="1700">
              <a:solidFill>
                <a:schemeClr val="dk1"/>
              </a:solidFill>
              <a:latin typeface="Montserrat SemiBold"/>
              <a:ea typeface="Montserrat SemiBold"/>
              <a:cs typeface="Montserrat SemiBold"/>
              <a:sym typeface="Montserrat SemiBold"/>
            </a:endParaRPr>
          </a:p>
          <a:p>
            <a:pPr indent="0" lvl="0" marL="0" rtl="0" algn="l">
              <a:spcBef>
                <a:spcPts val="600"/>
              </a:spcBef>
              <a:spcAft>
                <a:spcPts val="0"/>
              </a:spcAft>
              <a:buNone/>
            </a:pPr>
            <a:r>
              <a:rPr lang="en" sz="1200">
                <a:solidFill>
                  <a:schemeClr val="dk1"/>
                </a:solidFill>
                <a:latin typeface="Montserrat"/>
                <a:ea typeface="Montserrat"/>
                <a:cs typeface="Montserrat"/>
                <a:sym typeface="Montserrat"/>
              </a:rPr>
              <a:t>All work done on a computer for a project should be tracked using a version control system, including file name changes and reorganization.  This allows the history of all code and operations to be tracked.</a:t>
            </a:r>
            <a:endParaRPr sz="1700">
              <a:solidFill>
                <a:schemeClr val="dk1"/>
              </a:solidFill>
              <a:latin typeface="Montserrat"/>
              <a:ea typeface="Montserrat"/>
              <a:cs typeface="Montserrat"/>
              <a:sym typeface="Montserrat"/>
            </a:endParaRPr>
          </a:p>
          <a:p>
            <a:pPr indent="0" lvl="0" marL="0" rtl="0" algn="l">
              <a:spcBef>
                <a:spcPts val="1800"/>
              </a:spcBef>
              <a:spcAft>
                <a:spcPts val="0"/>
              </a:spcAft>
              <a:buNone/>
            </a:pPr>
            <a:r>
              <a:rPr lang="en" sz="1700">
                <a:solidFill>
                  <a:schemeClr val="dk1"/>
                </a:solidFill>
                <a:latin typeface="Montserrat SemiBold"/>
                <a:ea typeface="Montserrat SemiBold"/>
                <a:cs typeface="Montserrat SemiBold"/>
                <a:sym typeface="Montserrat SemiBold"/>
              </a:rPr>
              <a:t>Step 3: Code Understandably</a:t>
            </a:r>
            <a:endParaRPr sz="1700">
              <a:solidFill>
                <a:schemeClr val="dk1"/>
              </a:solidFill>
              <a:latin typeface="Montserrat SemiBold"/>
              <a:ea typeface="Montserrat SemiBold"/>
              <a:cs typeface="Montserrat SemiBold"/>
              <a:sym typeface="Montserrat SemiBold"/>
            </a:endParaRPr>
          </a:p>
          <a:p>
            <a:pPr indent="0" lvl="0" marL="0" rtl="0" algn="l">
              <a:spcBef>
                <a:spcPts val="600"/>
              </a:spcBef>
              <a:spcAft>
                <a:spcPts val="0"/>
              </a:spcAft>
              <a:buNone/>
            </a:pPr>
            <a:r>
              <a:rPr lang="en" sz="1200">
                <a:solidFill>
                  <a:schemeClr val="dk1"/>
                </a:solidFill>
                <a:latin typeface="Montserrat"/>
                <a:ea typeface="Montserrat"/>
                <a:cs typeface="Montserrat"/>
                <a:sym typeface="Montserrat"/>
              </a:rPr>
              <a:t>Your code should be understandable to a reader who is familiar with the language, preferably without the need for many comments in the code.</a:t>
            </a:r>
            <a:endParaRPr sz="1600">
              <a:latin typeface="Montserrat"/>
              <a:ea typeface="Montserrat"/>
              <a:cs typeface="Montserrat"/>
              <a:sym typeface="Montserrat"/>
            </a:endParaRPr>
          </a:p>
        </p:txBody>
      </p:sp>
      <p:sp>
        <p:nvSpPr>
          <p:cNvPr id="176" name="Google Shape;176;p30"/>
          <p:cNvSpPr txBox="1"/>
          <p:nvPr/>
        </p:nvSpPr>
        <p:spPr>
          <a:xfrm>
            <a:off x="5096975" y="4224650"/>
            <a:ext cx="3811500" cy="84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Montserrat"/>
                <a:ea typeface="Montserrat"/>
                <a:cs typeface="Montserrat"/>
                <a:sym typeface="Montserrat"/>
              </a:rPr>
              <a:t>More info here: </a:t>
            </a:r>
            <a:r>
              <a:rPr lang="en" sz="1100" u="sng">
                <a:solidFill>
                  <a:schemeClr val="hlink"/>
                </a:solidFill>
                <a:latin typeface="Montserrat"/>
                <a:ea typeface="Montserrat"/>
                <a:cs typeface="Montserrat"/>
                <a:sym typeface="Montserrat"/>
                <a:hlinkClick r:id="rId3"/>
              </a:rPr>
              <a:t>https://docs.google.com/document/d/1xQywZPrNDLkGPlsCVhCKT5yWBD-Rko0fGk2pjH_eCng/edit#</a:t>
            </a:r>
            <a:endParaRPr sz="1500">
              <a:latin typeface="Montserrat"/>
              <a:ea typeface="Montserrat"/>
              <a:cs typeface="Montserrat"/>
              <a:sym typeface="Montserra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Reproducible Data Analysis: Getting Started</a:t>
            </a:r>
            <a:endParaRPr/>
          </a:p>
        </p:txBody>
      </p:sp>
      <p:sp>
        <p:nvSpPr>
          <p:cNvPr id="182" name="Google Shape;182;p31"/>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lgn="l">
              <a:spcBef>
                <a:spcPts val="1800"/>
              </a:spcBef>
              <a:spcAft>
                <a:spcPts val="0"/>
              </a:spcAft>
              <a:buNone/>
            </a:pPr>
            <a:r>
              <a:rPr lang="en" sz="1700">
                <a:solidFill>
                  <a:schemeClr val="dk1"/>
                </a:solidFill>
                <a:latin typeface="Montserrat SemiBold"/>
                <a:ea typeface="Montserrat SemiBold"/>
                <a:cs typeface="Montserrat SemiBold"/>
                <a:sym typeface="Montserrat SemiBold"/>
              </a:rPr>
              <a:t>Step 4: Code defensively</a:t>
            </a:r>
            <a:endParaRPr sz="1700">
              <a:solidFill>
                <a:schemeClr val="dk1"/>
              </a:solidFill>
              <a:latin typeface="Montserrat SemiBold"/>
              <a:ea typeface="Montserrat SemiBold"/>
              <a:cs typeface="Montserrat SemiBold"/>
              <a:sym typeface="Montserrat SemiBold"/>
            </a:endParaRPr>
          </a:p>
          <a:p>
            <a:pPr indent="0" lvl="0" marL="0" rtl="0" algn="l">
              <a:spcBef>
                <a:spcPts val="600"/>
              </a:spcBef>
              <a:spcAft>
                <a:spcPts val="0"/>
              </a:spcAft>
              <a:buNone/>
            </a:pPr>
            <a:r>
              <a:rPr lang="en" sz="1200">
                <a:solidFill>
                  <a:schemeClr val="dk1"/>
                </a:solidFill>
                <a:latin typeface="Montserrat"/>
                <a:ea typeface="Montserrat"/>
                <a:cs typeface="Montserrat"/>
                <a:sym typeface="Montserrat"/>
              </a:rPr>
              <a:t>Assume that errors will occur, and create code that will be robust to those errors and/or will call attention to them when they exist.</a:t>
            </a:r>
            <a:endParaRPr>
              <a:solidFill>
                <a:schemeClr val="dk1"/>
              </a:solidFill>
              <a:latin typeface="Montserrat"/>
              <a:ea typeface="Montserrat"/>
              <a:cs typeface="Montserrat"/>
              <a:sym typeface="Montserrat"/>
            </a:endParaRPr>
          </a:p>
          <a:p>
            <a:pPr indent="0" lvl="0" marL="0" rtl="0" algn="l">
              <a:spcBef>
                <a:spcPts val="1800"/>
              </a:spcBef>
              <a:spcAft>
                <a:spcPts val="0"/>
              </a:spcAft>
              <a:buNone/>
            </a:pPr>
            <a:r>
              <a:rPr lang="en" sz="1700">
                <a:solidFill>
                  <a:schemeClr val="dk1"/>
                </a:solidFill>
                <a:latin typeface="Montserrat SemiBold"/>
                <a:ea typeface="Montserrat SemiBold"/>
                <a:cs typeface="Montserrat SemiBold"/>
                <a:sym typeface="Montserrat SemiBold"/>
              </a:rPr>
              <a:t>Step 5: Code portably</a:t>
            </a:r>
            <a:endParaRPr sz="1700">
              <a:solidFill>
                <a:schemeClr val="dk1"/>
              </a:solidFill>
              <a:latin typeface="Montserrat SemiBold"/>
              <a:ea typeface="Montserrat SemiBold"/>
              <a:cs typeface="Montserrat SemiBold"/>
              <a:sym typeface="Montserrat SemiBold"/>
            </a:endParaRPr>
          </a:p>
          <a:p>
            <a:pPr indent="0" lvl="0" marL="0" rtl="0" algn="l">
              <a:spcBef>
                <a:spcPts val="600"/>
              </a:spcBef>
              <a:spcAft>
                <a:spcPts val="0"/>
              </a:spcAft>
              <a:buNone/>
            </a:pPr>
            <a:r>
              <a:rPr lang="en" sz="1200">
                <a:solidFill>
                  <a:schemeClr val="dk1"/>
                </a:solidFill>
                <a:latin typeface="Montserrat"/>
                <a:ea typeface="Montserrat"/>
                <a:cs typeface="Montserrat"/>
                <a:sym typeface="Montserrat"/>
              </a:rPr>
              <a:t>Assume that your code will need to run on other computers, so that details about your specific computer should not be stored in the code itself.</a:t>
            </a:r>
            <a:endParaRPr>
              <a:solidFill>
                <a:schemeClr val="dk1"/>
              </a:solidFill>
              <a:latin typeface="Montserrat"/>
              <a:ea typeface="Montserrat"/>
              <a:cs typeface="Montserrat"/>
              <a:sym typeface="Montserrat"/>
            </a:endParaRPr>
          </a:p>
          <a:p>
            <a:pPr indent="0" lvl="0" marL="0" rtl="0" algn="l">
              <a:spcBef>
                <a:spcPts val="1800"/>
              </a:spcBef>
              <a:spcAft>
                <a:spcPts val="0"/>
              </a:spcAft>
              <a:buNone/>
            </a:pPr>
            <a:r>
              <a:rPr lang="en" sz="1700">
                <a:solidFill>
                  <a:schemeClr val="dk1"/>
                </a:solidFill>
                <a:latin typeface="Montserrat SemiBold"/>
                <a:ea typeface="Montserrat SemiBold"/>
                <a:cs typeface="Montserrat SemiBold"/>
                <a:sym typeface="Montserrat SemiBold"/>
              </a:rPr>
              <a:t>Step 6: Automate your workflow</a:t>
            </a:r>
            <a:endParaRPr sz="1700">
              <a:solidFill>
                <a:schemeClr val="dk1"/>
              </a:solidFill>
              <a:latin typeface="Montserrat SemiBold"/>
              <a:ea typeface="Montserrat SemiBold"/>
              <a:cs typeface="Montserrat SemiBold"/>
              <a:sym typeface="Montserrat SemiBold"/>
            </a:endParaRPr>
          </a:p>
          <a:p>
            <a:pPr indent="0" lvl="0" marL="0" rtl="0" algn="l">
              <a:spcBef>
                <a:spcPts val="600"/>
              </a:spcBef>
              <a:spcAft>
                <a:spcPts val="0"/>
              </a:spcAft>
              <a:buNone/>
            </a:pPr>
            <a:r>
              <a:rPr lang="en" sz="1200">
                <a:solidFill>
                  <a:schemeClr val="dk1"/>
                </a:solidFill>
                <a:latin typeface="Montserrat"/>
                <a:ea typeface="Montserrat"/>
                <a:cs typeface="Montserrat"/>
                <a:sym typeface="Montserrat"/>
              </a:rPr>
              <a:t>The goal of automation is to allow one to issue a single command that can execute the entire workflow.</a:t>
            </a:r>
            <a:endParaRPr sz="1400">
              <a:latin typeface="Montserrat"/>
              <a:ea typeface="Montserrat"/>
              <a:cs typeface="Montserrat"/>
              <a:sym typeface="Montserrat"/>
            </a:endParaRPr>
          </a:p>
        </p:txBody>
      </p:sp>
      <p:sp>
        <p:nvSpPr>
          <p:cNvPr id="183" name="Google Shape;183;p31"/>
          <p:cNvSpPr txBox="1"/>
          <p:nvPr/>
        </p:nvSpPr>
        <p:spPr>
          <a:xfrm>
            <a:off x="5096975" y="4224650"/>
            <a:ext cx="3811500" cy="84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Montserrat"/>
                <a:ea typeface="Montserrat"/>
                <a:cs typeface="Montserrat"/>
                <a:sym typeface="Montserrat"/>
              </a:rPr>
              <a:t>More info here: </a:t>
            </a:r>
            <a:r>
              <a:rPr lang="en" sz="1100" u="sng">
                <a:solidFill>
                  <a:schemeClr val="hlink"/>
                </a:solidFill>
                <a:latin typeface="Montserrat"/>
                <a:ea typeface="Montserrat"/>
                <a:cs typeface="Montserrat"/>
                <a:sym typeface="Montserrat"/>
                <a:hlinkClick r:id="rId3"/>
              </a:rPr>
              <a:t>https://docs.google.com/document/d/1xQywZPrNDLkGPlsCVhCKT5yWBD-Rko0fGk2pjH_eCng/edit#</a:t>
            </a:r>
            <a:endParaRPr sz="15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p:nvPr/>
        </p:nvSpPr>
        <p:spPr>
          <a:xfrm>
            <a:off x="1224725" y="3821225"/>
            <a:ext cx="6859500" cy="11781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 name="Google Shape;61;p14"/>
          <p:cNvPicPr preferRelativeResize="0"/>
          <p:nvPr/>
        </p:nvPicPr>
        <p:blipFill>
          <a:blip r:embed="rId3">
            <a:alphaModFix/>
          </a:blip>
          <a:stretch>
            <a:fillRect/>
          </a:stretch>
        </p:blipFill>
        <p:spPr>
          <a:xfrm>
            <a:off x="1218275" y="0"/>
            <a:ext cx="6859569" cy="4838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Reproducible Manuscripts</a:t>
            </a:r>
            <a:endParaRPr/>
          </a:p>
        </p:txBody>
      </p:sp>
      <p:sp>
        <p:nvSpPr>
          <p:cNvPr id="189" name="Google Shape;189;p32"/>
          <p:cNvSpPr txBox="1"/>
          <p:nvPr>
            <p:ph idx="1" type="body"/>
          </p:nvPr>
        </p:nvSpPr>
        <p:spPr>
          <a:xfrm>
            <a:off x="311700" y="1152475"/>
            <a:ext cx="4203000" cy="21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latin typeface="Montserrat"/>
                <a:ea typeface="Montserrat"/>
                <a:cs typeface="Montserrat"/>
                <a:sym typeface="Montserrat"/>
              </a:rPr>
              <a:t>To accomplish this goal, we want to share a file or set of files that can allow anyone to reproduce the entire manuscript (including text, figures, and numerical results) using the same data and code as the original authors. Thus, a reproducible manuscript inherently implements aspects of a reproducible analysis, though full reproducibility also requires the use of a reproducible analysis platform, as outlined in the Reproducible Analysis section.</a:t>
            </a:r>
            <a:endParaRPr sz="1900">
              <a:latin typeface="Montserrat"/>
              <a:ea typeface="Montserrat"/>
              <a:cs typeface="Montserrat"/>
              <a:sym typeface="Montserrat"/>
            </a:endParaRPr>
          </a:p>
        </p:txBody>
      </p:sp>
      <p:sp>
        <p:nvSpPr>
          <p:cNvPr id="190" name="Google Shape;190;p32"/>
          <p:cNvSpPr txBox="1"/>
          <p:nvPr/>
        </p:nvSpPr>
        <p:spPr>
          <a:xfrm>
            <a:off x="5273225" y="159175"/>
            <a:ext cx="3720000" cy="993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Montserrat"/>
                <a:ea typeface="Montserrat"/>
                <a:cs typeface="Montserrat"/>
                <a:sym typeface="Montserrat"/>
              </a:rPr>
              <a:t>More info here: </a:t>
            </a:r>
            <a:r>
              <a:rPr lang="en" sz="1100" u="sng">
                <a:solidFill>
                  <a:schemeClr val="hlink"/>
                </a:solidFill>
                <a:latin typeface="Montserrat"/>
                <a:ea typeface="Montserrat"/>
                <a:cs typeface="Montserrat"/>
                <a:sym typeface="Montserrat"/>
                <a:hlinkClick r:id="rId3"/>
              </a:rPr>
              <a:t>https://docs.google.com/document/d/1g8GglJWHme1c4ffeVQd3Sn3S9u6enwQ_Q_Ba_NI19Lc/edit#</a:t>
            </a:r>
            <a:endParaRPr sz="1500">
              <a:latin typeface="Montserrat"/>
              <a:ea typeface="Montserrat"/>
              <a:cs typeface="Montserrat"/>
              <a:sym typeface="Montserrat"/>
            </a:endParaRPr>
          </a:p>
        </p:txBody>
      </p:sp>
      <p:pic>
        <p:nvPicPr>
          <p:cNvPr id="191" name="Google Shape;191;p32"/>
          <p:cNvPicPr preferRelativeResize="0"/>
          <p:nvPr/>
        </p:nvPicPr>
        <p:blipFill>
          <a:blip r:embed="rId4">
            <a:alphaModFix/>
          </a:blip>
          <a:stretch>
            <a:fillRect/>
          </a:stretch>
        </p:blipFill>
        <p:spPr>
          <a:xfrm>
            <a:off x="4942100" y="1152463"/>
            <a:ext cx="3810000" cy="3228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Reproducible Manuscripts</a:t>
            </a:r>
            <a:endParaRPr/>
          </a:p>
        </p:txBody>
      </p:sp>
      <p:sp>
        <p:nvSpPr>
          <p:cNvPr id="197" name="Google Shape;197;p33"/>
          <p:cNvSpPr txBox="1"/>
          <p:nvPr/>
        </p:nvSpPr>
        <p:spPr>
          <a:xfrm>
            <a:off x="5273225" y="159175"/>
            <a:ext cx="3720000" cy="993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Montserrat"/>
                <a:ea typeface="Montserrat"/>
                <a:cs typeface="Montserrat"/>
                <a:sym typeface="Montserrat"/>
              </a:rPr>
              <a:t>More info here: </a:t>
            </a:r>
            <a:r>
              <a:rPr lang="en" sz="1100" u="sng">
                <a:solidFill>
                  <a:schemeClr val="hlink"/>
                </a:solidFill>
                <a:latin typeface="Montserrat"/>
                <a:ea typeface="Montserrat"/>
                <a:cs typeface="Montserrat"/>
                <a:sym typeface="Montserrat"/>
                <a:hlinkClick r:id="rId3"/>
              </a:rPr>
              <a:t>https://docs.google.com/document/d/1g8GglJWHme1c4ffeVQd3Sn3S9u6enwQ_Q_Ba_NI19Lc/edit#</a:t>
            </a:r>
            <a:endParaRPr sz="1500">
              <a:latin typeface="Montserrat"/>
              <a:ea typeface="Montserrat"/>
              <a:cs typeface="Montserrat"/>
              <a:sym typeface="Montserrat"/>
            </a:endParaRPr>
          </a:p>
        </p:txBody>
      </p:sp>
      <p:sp>
        <p:nvSpPr>
          <p:cNvPr id="198" name="Google Shape;198;p33"/>
          <p:cNvSpPr txBox="1"/>
          <p:nvPr/>
        </p:nvSpPr>
        <p:spPr>
          <a:xfrm>
            <a:off x="311700" y="1152475"/>
            <a:ext cx="8171400" cy="3906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Montserrat"/>
                <a:ea typeface="Montserrat"/>
                <a:cs typeface="Montserrat"/>
                <a:sym typeface="Montserrat"/>
              </a:rPr>
              <a:t>The most commonly used tool for reproducible manuscripts is</a:t>
            </a:r>
            <a:r>
              <a:rPr lang="en">
                <a:solidFill>
                  <a:schemeClr val="dk1"/>
                </a:solidFill>
                <a:latin typeface="Montserrat SemiBold"/>
                <a:ea typeface="Montserrat SemiBold"/>
                <a:cs typeface="Montserrat SemiBold"/>
                <a:sym typeface="Montserrat SemiBold"/>
              </a:rPr>
              <a:t> RMarkdown</a:t>
            </a:r>
            <a:r>
              <a:rPr lang="en">
                <a:solidFill>
                  <a:schemeClr val="dk1"/>
                </a:solidFill>
                <a:latin typeface="Montserrat"/>
                <a:ea typeface="Montserrat"/>
                <a:cs typeface="Montserrat"/>
                <a:sym typeface="Montserrat"/>
              </a:rPr>
              <a:t>, generally used within the RStudio environment.  </a:t>
            </a:r>
            <a:endParaRPr>
              <a:solidFill>
                <a:schemeClr val="dk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RMarkdown can be installed from within the R environment: install.packages('RMarkdown')</a:t>
            </a:r>
            <a:endParaRPr>
              <a:solidFill>
                <a:schemeClr val="dk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It is possible to include Python code chunks within an RMarkdown file, using the </a:t>
            </a:r>
            <a:r>
              <a:rPr lang="en" u="sng">
                <a:solidFill>
                  <a:srgbClr val="1155CC"/>
                </a:solidFill>
                <a:latin typeface="Montserrat"/>
                <a:ea typeface="Montserrat"/>
                <a:cs typeface="Montserrat"/>
                <a:sym typeface="Montserrat"/>
                <a:hlinkClick r:id="rId4">
                  <a:extLst>
                    <a:ext uri="{A12FA001-AC4F-418D-AE19-62706E023703}">
                      <ahyp:hlinkClr val="tx"/>
                    </a:ext>
                  </a:extLst>
                </a:hlinkClick>
              </a:rPr>
              <a:t>reticulate</a:t>
            </a:r>
            <a:r>
              <a:rPr lang="en">
                <a:solidFill>
                  <a:schemeClr val="dk1"/>
                </a:solidFill>
                <a:latin typeface="Montserrat"/>
                <a:ea typeface="Montserrat"/>
                <a:cs typeface="Montserrat"/>
                <a:sym typeface="Montserrat"/>
              </a:rPr>
              <a:t> library.  However, this is unlikely to be a satisfying development experience for the Python programmer, since RStudio does not provide the usual tools that one would expect of a Python development environment.</a:t>
            </a:r>
            <a:endParaRPr>
              <a:solidFill>
                <a:schemeClr val="dk1"/>
              </a:solidFill>
              <a:latin typeface="Montserrat"/>
              <a:ea typeface="Montserrat"/>
              <a:cs typeface="Montserrat"/>
              <a:sym typeface="Montserrat"/>
            </a:endParaRPr>
          </a:p>
          <a:p>
            <a:pPr indent="0" lvl="0" marL="914400" rtl="0" algn="l">
              <a:lnSpc>
                <a:spcPct val="115000"/>
              </a:lnSpc>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lnSpc>
                <a:spcPct val="115000"/>
              </a:lnSpc>
              <a:spcBef>
                <a:spcPts val="0"/>
              </a:spcBef>
              <a:spcAft>
                <a:spcPts val="0"/>
              </a:spcAft>
              <a:buNone/>
            </a:pPr>
            <a:r>
              <a:rPr lang="en">
                <a:solidFill>
                  <a:schemeClr val="dk1"/>
                </a:solidFill>
                <a:latin typeface="Montserrat SemiBold"/>
                <a:ea typeface="Montserrat SemiBold"/>
                <a:cs typeface="Montserrat SemiBold"/>
                <a:sym typeface="Montserrat SemiBold"/>
              </a:rPr>
              <a:t>Jupyter notebooks </a:t>
            </a:r>
            <a:r>
              <a:rPr lang="en">
                <a:solidFill>
                  <a:schemeClr val="dk1"/>
                </a:solidFill>
                <a:latin typeface="Montserrat"/>
                <a:ea typeface="Montserrat"/>
                <a:cs typeface="Montserrat"/>
                <a:sym typeface="Montserrat"/>
              </a:rPr>
              <a:t>can also be used to generate a document that includes a mixture of code and markdown, which can then be exported to a format suitable for publication.  </a:t>
            </a:r>
            <a:endParaRPr>
              <a:solidFill>
                <a:schemeClr val="dk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dk1"/>
              </a:buClr>
              <a:buSzPts val="1400"/>
              <a:buFont typeface="Montserrat"/>
              <a:buChar char="●"/>
            </a:pPr>
            <a:r>
              <a:rPr lang="en">
                <a:solidFill>
                  <a:schemeClr val="dk1"/>
                </a:solidFill>
                <a:latin typeface="Montserrat"/>
                <a:ea typeface="Montserrat"/>
                <a:cs typeface="Montserrat"/>
                <a:sym typeface="Montserrat"/>
              </a:rPr>
              <a:t>Jupyter is missing some useful features of RMarkdown, such as the ability to insert variables within the markdown and have their value inserted in the text.</a:t>
            </a:r>
            <a:endParaRPr sz="1700">
              <a:latin typeface="Montserrat"/>
              <a:ea typeface="Montserrat"/>
              <a:cs typeface="Montserrat"/>
              <a:sym typeface="Montserra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p:nvPr/>
        </p:nvSpPr>
        <p:spPr>
          <a:xfrm>
            <a:off x="5946400" y="1303300"/>
            <a:ext cx="3037800" cy="2943000"/>
          </a:xfrm>
          <a:prstGeom prst="rect">
            <a:avLst/>
          </a:prstGeom>
          <a:solidFill>
            <a:srgbClr val="FFFF00">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900"/>
              <a:t>What we’ll touch on today</a:t>
            </a:r>
            <a:endParaRPr sz="2900"/>
          </a:p>
        </p:txBody>
      </p:sp>
      <p:pic>
        <p:nvPicPr>
          <p:cNvPr id="205" name="Google Shape;205;p34"/>
          <p:cNvPicPr preferRelativeResize="0"/>
          <p:nvPr/>
        </p:nvPicPr>
        <p:blipFill>
          <a:blip r:embed="rId3">
            <a:alphaModFix/>
          </a:blip>
          <a:stretch>
            <a:fillRect/>
          </a:stretch>
        </p:blipFill>
        <p:spPr>
          <a:xfrm>
            <a:off x="420229" y="1357225"/>
            <a:ext cx="2092675" cy="2441450"/>
          </a:xfrm>
          <a:prstGeom prst="rect">
            <a:avLst/>
          </a:prstGeom>
          <a:noFill/>
          <a:ln>
            <a:noFill/>
          </a:ln>
        </p:spPr>
      </p:pic>
      <p:pic>
        <p:nvPicPr>
          <p:cNvPr id="206" name="Google Shape;206;p34"/>
          <p:cNvPicPr preferRelativeResize="0"/>
          <p:nvPr/>
        </p:nvPicPr>
        <p:blipFill>
          <a:blip r:embed="rId4">
            <a:alphaModFix/>
          </a:blip>
          <a:stretch>
            <a:fillRect/>
          </a:stretch>
        </p:blipFill>
        <p:spPr>
          <a:xfrm>
            <a:off x="2777338" y="1815075"/>
            <a:ext cx="3110651" cy="1555325"/>
          </a:xfrm>
          <a:prstGeom prst="rect">
            <a:avLst/>
          </a:prstGeom>
          <a:noFill/>
          <a:ln>
            <a:noFill/>
          </a:ln>
        </p:spPr>
      </p:pic>
      <p:pic>
        <p:nvPicPr>
          <p:cNvPr id="207" name="Google Shape;207;p34"/>
          <p:cNvPicPr preferRelativeResize="0"/>
          <p:nvPr/>
        </p:nvPicPr>
        <p:blipFill>
          <a:blip r:embed="rId5">
            <a:alphaModFix/>
          </a:blip>
          <a:stretch>
            <a:fillRect/>
          </a:stretch>
        </p:blipFill>
        <p:spPr>
          <a:xfrm>
            <a:off x="6143468" y="1546643"/>
            <a:ext cx="2647241" cy="1954675"/>
          </a:xfrm>
          <a:prstGeom prst="rect">
            <a:avLst/>
          </a:prstGeom>
          <a:noFill/>
          <a:ln>
            <a:noFill/>
          </a:ln>
        </p:spPr>
      </p:pic>
      <p:sp>
        <p:nvSpPr>
          <p:cNvPr id="208" name="Google Shape;208;p34"/>
          <p:cNvSpPr txBox="1"/>
          <p:nvPr/>
        </p:nvSpPr>
        <p:spPr>
          <a:xfrm>
            <a:off x="335263" y="3867200"/>
            <a:ext cx="226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ontserrat Light"/>
                <a:ea typeface="Montserrat Light"/>
                <a:cs typeface="Montserrat Light"/>
                <a:sym typeface="Montserrat Light"/>
              </a:rPr>
              <a:t>Pre-Registration</a:t>
            </a:r>
            <a:endParaRPr sz="2000">
              <a:latin typeface="Montserrat Light"/>
              <a:ea typeface="Montserrat Light"/>
              <a:cs typeface="Montserrat Light"/>
              <a:sym typeface="Montserrat Light"/>
            </a:endParaRPr>
          </a:p>
        </p:txBody>
      </p:sp>
      <p:sp>
        <p:nvSpPr>
          <p:cNvPr id="209" name="Google Shape;209;p34"/>
          <p:cNvSpPr txBox="1"/>
          <p:nvPr/>
        </p:nvSpPr>
        <p:spPr>
          <a:xfrm>
            <a:off x="3260738" y="3454575"/>
            <a:ext cx="226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ontserrat Light"/>
                <a:ea typeface="Montserrat Light"/>
                <a:cs typeface="Montserrat Light"/>
                <a:sym typeface="Montserrat Light"/>
              </a:rPr>
              <a:t>Reproducibility</a:t>
            </a:r>
            <a:endParaRPr sz="2000">
              <a:latin typeface="Montserrat Light"/>
              <a:ea typeface="Montserrat Light"/>
              <a:cs typeface="Montserrat Light"/>
              <a:sym typeface="Montserrat Light"/>
            </a:endParaRPr>
          </a:p>
        </p:txBody>
      </p:sp>
      <p:sp>
        <p:nvSpPr>
          <p:cNvPr id="210" name="Google Shape;210;p34"/>
          <p:cNvSpPr txBox="1"/>
          <p:nvPr/>
        </p:nvSpPr>
        <p:spPr>
          <a:xfrm>
            <a:off x="6067438" y="3673475"/>
            <a:ext cx="2799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ontserrat Light"/>
                <a:ea typeface="Montserrat Light"/>
                <a:cs typeface="Montserrat Light"/>
                <a:sym typeface="Montserrat Light"/>
              </a:rPr>
              <a:t>Code/Data Sharing</a:t>
            </a:r>
            <a:endParaRPr sz="2000">
              <a:latin typeface="Montserrat Light"/>
              <a:ea typeface="Montserrat Light"/>
              <a:cs typeface="Montserrat Light"/>
              <a:sym typeface="Montserrat 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Sharing: Why share data?</a:t>
            </a:r>
            <a:endParaRPr/>
          </a:p>
        </p:txBody>
      </p:sp>
      <p:sp>
        <p:nvSpPr>
          <p:cNvPr id="216" name="Google Shape;216;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i="1" lang="en" sz="1200">
                <a:solidFill>
                  <a:schemeClr val="dk1"/>
                </a:solidFill>
                <a:latin typeface="Montserrat SemiBold"/>
                <a:ea typeface="Montserrat SemiBold"/>
                <a:cs typeface="Montserrat SemiBold"/>
                <a:sym typeface="Montserrat SemiBold"/>
              </a:rPr>
              <a:t>Collaboration and connection</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Sharing data allows one to become a visible member of the open science community, and can lead to new collaborations and recognition of one’s contributions by the broader community.</a:t>
            </a:r>
            <a:endParaRPr sz="1200">
              <a:solidFill>
                <a:schemeClr val="dk1"/>
              </a:solidFill>
              <a:latin typeface="Montserrat"/>
              <a:ea typeface="Montserrat"/>
              <a:cs typeface="Montserrat"/>
              <a:sym typeface="Montserrat"/>
            </a:endParaRPr>
          </a:p>
          <a:p>
            <a:pPr indent="0" lvl="0" marL="9144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Char char="●"/>
            </a:pPr>
            <a:r>
              <a:rPr i="1" lang="en" sz="1200">
                <a:solidFill>
                  <a:schemeClr val="lt1"/>
                </a:solidFill>
                <a:latin typeface="Montserrat SemiBold"/>
                <a:ea typeface="Montserrat SemiBold"/>
                <a:cs typeface="Montserrat SemiBold"/>
                <a:sym typeface="Montserrat SemiBold"/>
              </a:rPr>
              <a:t>Improving reproducibility</a:t>
            </a:r>
            <a:r>
              <a:rPr lang="en" sz="1200">
                <a:solidFill>
                  <a:schemeClr val="lt1"/>
                </a:solidFill>
                <a:latin typeface="Montserrat SemiBold"/>
                <a:ea typeface="Montserrat SemiBold"/>
                <a:cs typeface="Montserrat SemiBold"/>
                <a:sym typeface="Montserrat SemiBold"/>
              </a:rPr>
              <a:t>. </a:t>
            </a:r>
            <a:r>
              <a:rPr lang="en" sz="1200">
                <a:solidFill>
                  <a:schemeClr val="lt1"/>
                </a:solidFill>
                <a:latin typeface="Montserrat"/>
                <a:ea typeface="Montserrat"/>
                <a:cs typeface="Montserrat"/>
                <a:sym typeface="Montserrat"/>
              </a:rPr>
              <a:t>Without access to the raw data, it is impossible to fully reproduce the results from a published study.  Data sharing allows researchers to confirm published findings and test their generalizability (for example, using different analysis methods).  In addition, by allowing researchers to combine shared datasets, data sharing improves the statistical power of research, which is </a:t>
            </a:r>
            <a:r>
              <a:rPr lang="en" sz="1200" u="sng">
                <a:solidFill>
                  <a:schemeClr val="lt1"/>
                </a:solidFill>
                <a:latin typeface="Montserrat"/>
                <a:ea typeface="Montserrat"/>
                <a:cs typeface="Montserrat"/>
                <a:sym typeface="Montserrat"/>
                <a:hlinkClick r:id="rId3">
                  <a:extLst>
                    <a:ext uri="{A12FA001-AC4F-418D-AE19-62706E023703}">
                      <ahyp:hlinkClr val="tx"/>
                    </a:ext>
                  </a:extLst>
                </a:hlinkClick>
              </a:rPr>
              <a:t>directly related to its reproducibility</a:t>
            </a:r>
            <a:r>
              <a:rPr lang="en" sz="1200">
                <a:solidFill>
                  <a:schemeClr val="lt1"/>
                </a:solidFill>
                <a:latin typeface="Montserrat"/>
                <a:ea typeface="Montserrat"/>
                <a:cs typeface="Montserrat"/>
                <a:sym typeface="Montserrat"/>
              </a:rPr>
              <a:t>.  </a:t>
            </a:r>
            <a:endParaRPr sz="1200">
              <a:solidFill>
                <a:schemeClr val="lt1"/>
              </a:solidFill>
              <a:latin typeface="Montserrat"/>
              <a:ea typeface="Montserrat"/>
              <a:cs typeface="Montserrat"/>
              <a:sym typeface="Montserrat"/>
            </a:endParaRPr>
          </a:p>
          <a:p>
            <a:pPr indent="0" lvl="0" marL="914400" rtl="0" algn="l">
              <a:spcBef>
                <a:spcPts val="0"/>
              </a:spcBef>
              <a:spcAft>
                <a:spcPts val="0"/>
              </a:spcAft>
              <a:buNone/>
            </a:pPr>
            <a:r>
              <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Char char="●"/>
            </a:pPr>
            <a:r>
              <a:rPr i="1" lang="en" sz="1200">
                <a:solidFill>
                  <a:schemeClr val="lt1"/>
                </a:solidFill>
                <a:latin typeface="Montserrat SemiBold"/>
                <a:ea typeface="Montserrat SemiBold"/>
                <a:cs typeface="Montserrat SemiBold"/>
                <a:sym typeface="Montserrat SemiBold"/>
              </a:rPr>
              <a:t>Receiving credit for data generation</a:t>
            </a:r>
            <a:r>
              <a:rPr lang="en" sz="1200">
                <a:solidFill>
                  <a:schemeClr val="lt1"/>
                </a:solidFill>
                <a:latin typeface="Montserrat SemiBold"/>
                <a:ea typeface="Montserrat SemiBold"/>
                <a:cs typeface="Montserrat SemiBold"/>
                <a:sym typeface="Montserrat SemiBold"/>
              </a:rPr>
              <a:t>. </a:t>
            </a:r>
            <a:r>
              <a:rPr lang="en" sz="1200">
                <a:solidFill>
                  <a:schemeClr val="lt1"/>
                </a:solidFill>
                <a:latin typeface="Montserrat"/>
                <a:ea typeface="Montserrat"/>
                <a:cs typeface="Montserrat"/>
                <a:sym typeface="Montserrat"/>
              </a:rPr>
              <a:t> It is increasingly common for the </a:t>
            </a:r>
            <a:endParaRPr sz="12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lt1"/>
                </a:solidFill>
                <a:latin typeface="Montserrat"/>
                <a:ea typeface="Montserrat"/>
                <a:cs typeface="Montserrat"/>
                <a:sym typeface="Montserrat"/>
              </a:rPr>
              <a:t>generation and sharing of high-value datasets to be viewed as an </a:t>
            </a:r>
            <a:endParaRPr sz="12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lt1"/>
                </a:solidFill>
                <a:latin typeface="Montserrat"/>
                <a:ea typeface="Montserrat"/>
                <a:cs typeface="Montserrat"/>
                <a:sym typeface="Montserrat"/>
              </a:rPr>
              <a:t>important scientific contribution in its own right.  This is particularly </a:t>
            </a:r>
            <a:endParaRPr sz="12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lt1"/>
                </a:solidFill>
                <a:latin typeface="Montserrat"/>
                <a:ea typeface="Montserrat"/>
                <a:cs typeface="Montserrat"/>
                <a:sym typeface="Montserrat"/>
              </a:rPr>
              <a:t>evident in the advent of “data papers”, which are publications that </a:t>
            </a:r>
            <a:endParaRPr sz="12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lt1"/>
                </a:solidFill>
                <a:latin typeface="Montserrat"/>
                <a:ea typeface="Montserrat"/>
                <a:cs typeface="Montserrat"/>
                <a:sym typeface="Montserrat"/>
              </a:rPr>
              <a:t>describe a shared dataset and can provide citation credit for shared data.</a:t>
            </a:r>
            <a:endParaRPr sz="1600">
              <a:solidFill>
                <a:schemeClr val="lt1"/>
              </a:solidFill>
              <a:latin typeface="Montserrat"/>
              <a:ea typeface="Montserrat"/>
              <a:cs typeface="Montserrat"/>
              <a:sym typeface="Montserrat"/>
            </a:endParaRPr>
          </a:p>
        </p:txBody>
      </p:sp>
      <p:pic>
        <p:nvPicPr>
          <p:cNvPr id="217" name="Google Shape;217;p35"/>
          <p:cNvPicPr preferRelativeResize="0"/>
          <p:nvPr/>
        </p:nvPicPr>
        <p:blipFill>
          <a:blip r:embed="rId4">
            <a:alphaModFix/>
          </a:blip>
          <a:stretch>
            <a:fillRect/>
          </a:stretch>
        </p:blipFill>
        <p:spPr>
          <a:xfrm>
            <a:off x="6650025" y="3131900"/>
            <a:ext cx="2060724" cy="15815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Sharing: Why share data?</a:t>
            </a:r>
            <a:endParaRPr/>
          </a:p>
        </p:txBody>
      </p:sp>
      <p:sp>
        <p:nvSpPr>
          <p:cNvPr id="223" name="Google Shape;223;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i="1" lang="en" sz="1200">
                <a:solidFill>
                  <a:schemeClr val="dk1"/>
                </a:solidFill>
                <a:latin typeface="Montserrat SemiBold"/>
                <a:ea typeface="Montserrat SemiBold"/>
                <a:cs typeface="Montserrat SemiBold"/>
                <a:sym typeface="Montserrat SemiBold"/>
              </a:rPr>
              <a:t>Collaboration and connection</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Sharing data allows one to become a visible member of the open science community, and can lead to new collaborations and recognition of one’s contributions by the broader community.</a:t>
            </a:r>
            <a:endParaRPr sz="1200">
              <a:solidFill>
                <a:schemeClr val="dk1"/>
              </a:solidFill>
              <a:latin typeface="Montserrat"/>
              <a:ea typeface="Montserrat"/>
              <a:cs typeface="Montserrat"/>
              <a:sym typeface="Montserrat"/>
            </a:endParaRPr>
          </a:p>
          <a:p>
            <a:pPr indent="0" lvl="0" marL="9144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SzPts val="1200"/>
              <a:buChar char="●"/>
            </a:pPr>
            <a:r>
              <a:rPr i="1" lang="en" sz="1200">
                <a:solidFill>
                  <a:schemeClr val="dk1"/>
                </a:solidFill>
                <a:latin typeface="Montserrat SemiBold"/>
                <a:ea typeface="Montserrat SemiBold"/>
                <a:cs typeface="Montserrat SemiBold"/>
                <a:sym typeface="Montserrat SemiBold"/>
              </a:rPr>
              <a:t>Improving reproducibility</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Without access to the raw data, it is impossible to fully reproduce the results from a published study.  Data sharing allows researchers to confirm published findings and test their generalizability (for example, using different analysis methods).  In addition, by allowing researchers to combine shared datasets, data sharing improves the statistical power of research, which is </a:t>
            </a:r>
            <a:r>
              <a:rPr lang="en" sz="1200" u="sng">
                <a:solidFill>
                  <a:srgbClr val="1155CC"/>
                </a:solidFill>
                <a:latin typeface="Montserrat"/>
                <a:ea typeface="Montserrat"/>
                <a:cs typeface="Montserrat"/>
                <a:sym typeface="Montserrat"/>
                <a:hlinkClick r:id="rId3">
                  <a:extLst>
                    <a:ext uri="{A12FA001-AC4F-418D-AE19-62706E023703}">
                      <ahyp:hlinkClr val="tx"/>
                    </a:ext>
                  </a:extLst>
                </a:hlinkClick>
              </a:rPr>
              <a:t>directly related to its reproducibility</a:t>
            </a:r>
            <a:r>
              <a:rPr lang="en" sz="1200">
                <a:solidFill>
                  <a:schemeClr val="dk1"/>
                </a:solidFill>
                <a:latin typeface="Montserrat"/>
                <a:ea typeface="Montserrat"/>
                <a:cs typeface="Montserrat"/>
                <a:sym typeface="Montserrat"/>
              </a:rPr>
              <a:t>.  </a:t>
            </a:r>
            <a:endParaRPr sz="1200">
              <a:solidFill>
                <a:schemeClr val="dk1"/>
              </a:solidFill>
              <a:latin typeface="Montserrat"/>
              <a:ea typeface="Montserrat"/>
              <a:cs typeface="Montserrat"/>
              <a:sym typeface="Montserrat"/>
            </a:endParaRPr>
          </a:p>
          <a:p>
            <a:pPr indent="0" lvl="0" marL="9144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Char char="●"/>
            </a:pPr>
            <a:r>
              <a:rPr i="1" lang="en" sz="1200">
                <a:solidFill>
                  <a:schemeClr val="lt1"/>
                </a:solidFill>
                <a:latin typeface="Montserrat SemiBold"/>
                <a:ea typeface="Montserrat SemiBold"/>
                <a:cs typeface="Montserrat SemiBold"/>
                <a:sym typeface="Montserrat SemiBold"/>
              </a:rPr>
              <a:t>Receiving credit for data generation</a:t>
            </a:r>
            <a:r>
              <a:rPr lang="en" sz="1200">
                <a:solidFill>
                  <a:schemeClr val="lt1"/>
                </a:solidFill>
                <a:latin typeface="Montserrat SemiBold"/>
                <a:ea typeface="Montserrat SemiBold"/>
                <a:cs typeface="Montserrat SemiBold"/>
                <a:sym typeface="Montserrat SemiBold"/>
              </a:rPr>
              <a:t>. </a:t>
            </a:r>
            <a:r>
              <a:rPr lang="en" sz="1200">
                <a:solidFill>
                  <a:schemeClr val="lt1"/>
                </a:solidFill>
                <a:latin typeface="Montserrat"/>
                <a:ea typeface="Montserrat"/>
                <a:cs typeface="Montserrat"/>
                <a:sym typeface="Montserrat"/>
              </a:rPr>
              <a:t> It is increasingly common for the </a:t>
            </a:r>
            <a:endParaRPr sz="12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lt1"/>
                </a:solidFill>
                <a:latin typeface="Montserrat"/>
                <a:ea typeface="Montserrat"/>
                <a:cs typeface="Montserrat"/>
                <a:sym typeface="Montserrat"/>
              </a:rPr>
              <a:t>generation and sharing of high-value datasets to be viewed as an </a:t>
            </a:r>
            <a:endParaRPr sz="12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lt1"/>
                </a:solidFill>
                <a:latin typeface="Montserrat"/>
                <a:ea typeface="Montserrat"/>
                <a:cs typeface="Montserrat"/>
                <a:sym typeface="Montserrat"/>
              </a:rPr>
              <a:t>important scientific contribution in its own right.  This is particularly </a:t>
            </a:r>
            <a:endParaRPr sz="12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lt1"/>
                </a:solidFill>
                <a:latin typeface="Montserrat"/>
                <a:ea typeface="Montserrat"/>
                <a:cs typeface="Montserrat"/>
                <a:sym typeface="Montserrat"/>
              </a:rPr>
              <a:t>evident in the advent of “data papers”, which are publications that </a:t>
            </a:r>
            <a:endParaRPr sz="1200">
              <a:solidFill>
                <a:schemeClr val="lt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lt1"/>
                </a:solidFill>
                <a:latin typeface="Montserrat"/>
                <a:ea typeface="Montserrat"/>
                <a:cs typeface="Montserrat"/>
                <a:sym typeface="Montserrat"/>
              </a:rPr>
              <a:t>describe a shared dataset and can provide citation credit for shared data.</a:t>
            </a:r>
            <a:endParaRPr sz="1600">
              <a:solidFill>
                <a:schemeClr val="lt1"/>
              </a:solidFill>
              <a:latin typeface="Montserrat"/>
              <a:ea typeface="Montserrat"/>
              <a:cs typeface="Montserrat"/>
              <a:sym typeface="Montserrat"/>
            </a:endParaRPr>
          </a:p>
        </p:txBody>
      </p:sp>
      <p:pic>
        <p:nvPicPr>
          <p:cNvPr id="224" name="Google Shape;224;p36"/>
          <p:cNvPicPr preferRelativeResize="0"/>
          <p:nvPr/>
        </p:nvPicPr>
        <p:blipFill>
          <a:blip r:embed="rId4">
            <a:alphaModFix/>
          </a:blip>
          <a:stretch>
            <a:fillRect/>
          </a:stretch>
        </p:blipFill>
        <p:spPr>
          <a:xfrm>
            <a:off x="6650025" y="3131900"/>
            <a:ext cx="2060724" cy="15815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Sharing: Why share data?</a:t>
            </a:r>
            <a:endParaRPr/>
          </a:p>
        </p:txBody>
      </p:sp>
      <p:sp>
        <p:nvSpPr>
          <p:cNvPr id="230" name="Google Shape;230;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i="1" lang="en" sz="1200">
                <a:solidFill>
                  <a:schemeClr val="dk1"/>
                </a:solidFill>
                <a:latin typeface="Montserrat SemiBold"/>
                <a:ea typeface="Montserrat SemiBold"/>
                <a:cs typeface="Montserrat SemiBold"/>
                <a:sym typeface="Montserrat SemiBold"/>
              </a:rPr>
              <a:t>Collaboration and connection</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Sharing data allows one to become a visible member of the open science community, and can lead to new collaborations and recognition of one’s contributions by the broader community.</a:t>
            </a:r>
            <a:endParaRPr sz="1200">
              <a:solidFill>
                <a:schemeClr val="dk1"/>
              </a:solidFill>
              <a:latin typeface="Montserrat"/>
              <a:ea typeface="Montserrat"/>
              <a:cs typeface="Montserrat"/>
              <a:sym typeface="Montserrat"/>
            </a:endParaRPr>
          </a:p>
          <a:p>
            <a:pPr indent="0" lvl="0" marL="9144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SzPts val="1200"/>
              <a:buChar char="●"/>
            </a:pPr>
            <a:r>
              <a:rPr i="1" lang="en" sz="1200">
                <a:solidFill>
                  <a:schemeClr val="dk1"/>
                </a:solidFill>
                <a:latin typeface="Montserrat SemiBold"/>
                <a:ea typeface="Montserrat SemiBold"/>
                <a:cs typeface="Montserrat SemiBold"/>
                <a:sym typeface="Montserrat SemiBold"/>
              </a:rPr>
              <a:t>Improving reproducibility</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Without access to the raw data, it is impossible to fully reproduce the results from a published study.  Data sharing allows researchers to confirm published findings and test their generalizability (for example, using different analysis methods).  In addition, by allowing researchers to combine shared datasets, data sharing improves the statistical power of research, which is </a:t>
            </a:r>
            <a:r>
              <a:rPr lang="en" sz="1200" u="sng">
                <a:solidFill>
                  <a:srgbClr val="1155CC"/>
                </a:solidFill>
                <a:latin typeface="Montserrat"/>
                <a:ea typeface="Montserrat"/>
                <a:cs typeface="Montserrat"/>
                <a:sym typeface="Montserrat"/>
                <a:hlinkClick r:id="rId3">
                  <a:extLst>
                    <a:ext uri="{A12FA001-AC4F-418D-AE19-62706E023703}">
                      <ahyp:hlinkClr val="tx"/>
                    </a:ext>
                  </a:extLst>
                </a:hlinkClick>
              </a:rPr>
              <a:t>directly related to its reproducibility</a:t>
            </a:r>
            <a:r>
              <a:rPr lang="en" sz="1200">
                <a:solidFill>
                  <a:schemeClr val="dk1"/>
                </a:solidFill>
                <a:latin typeface="Montserrat"/>
                <a:ea typeface="Montserrat"/>
                <a:cs typeface="Montserrat"/>
                <a:sym typeface="Montserrat"/>
              </a:rPr>
              <a:t>.  </a:t>
            </a:r>
            <a:endParaRPr sz="1200">
              <a:solidFill>
                <a:schemeClr val="dk1"/>
              </a:solidFill>
              <a:latin typeface="Montserrat"/>
              <a:ea typeface="Montserrat"/>
              <a:cs typeface="Montserrat"/>
              <a:sym typeface="Montserrat"/>
            </a:endParaRPr>
          </a:p>
          <a:p>
            <a:pPr indent="0" lvl="0" marL="9144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dk1"/>
              </a:buClr>
              <a:buSzPts val="1200"/>
              <a:buChar char="●"/>
            </a:pPr>
            <a:r>
              <a:rPr i="1" lang="en" sz="1200">
                <a:solidFill>
                  <a:schemeClr val="dk1"/>
                </a:solidFill>
                <a:latin typeface="Montserrat SemiBold"/>
                <a:ea typeface="Montserrat SemiBold"/>
                <a:cs typeface="Montserrat SemiBold"/>
                <a:sym typeface="Montserrat SemiBold"/>
              </a:rPr>
              <a:t>Receiving credit for data generation</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 It is increasingly common for the </a:t>
            </a:r>
            <a:endParaRPr sz="1200">
              <a:solidFill>
                <a:schemeClr val="dk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dk1"/>
                </a:solidFill>
                <a:latin typeface="Montserrat"/>
                <a:ea typeface="Montserrat"/>
                <a:cs typeface="Montserrat"/>
                <a:sym typeface="Montserrat"/>
              </a:rPr>
              <a:t>generation and sharing of high-value datasets to be viewed as an </a:t>
            </a:r>
            <a:endParaRPr sz="1200">
              <a:solidFill>
                <a:schemeClr val="dk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dk1"/>
                </a:solidFill>
                <a:latin typeface="Montserrat"/>
                <a:ea typeface="Montserrat"/>
                <a:cs typeface="Montserrat"/>
                <a:sym typeface="Montserrat"/>
              </a:rPr>
              <a:t>important scientific contribution in its own right.  This is particularly </a:t>
            </a:r>
            <a:endParaRPr sz="1200">
              <a:solidFill>
                <a:schemeClr val="dk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dk1"/>
                </a:solidFill>
                <a:latin typeface="Montserrat"/>
                <a:ea typeface="Montserrat"/>
                <a:cs typeface="Montserrat"/>
                <a:sym typeface="Montserrat"/>
              </a:rPr>
              <a:t>evident in the advent of “data papers”, which are publications that </a:t>
            </a:r>
            <a:endParaRPr sz="1200">
              <a:solidFill>
                <a:schemeClr val="dk1"/>
              </a:solidFill>
              <a:latin typeface="Montserrat"/>
              <a:ea typeface="Montserrat"/>
              <a:cs typeface="Montserrat"/>
              <a:sym typeface="Montserrat"/>
            </a:endParaRPr>
          </a:p>
          <a:p>
            <a:pPr indent="0" lvl="0" marL="457200" rtl="0" algn="l">
              <a:spcBef>
                <a:spcPts val="0"/>
              </a:spcBef>
              <a:spcAft>
                <a:spcPts val="0"/>
              </a:spcAft>
              <a:buNone/>
            </a:pPr>
            <a:r>
              <a:rPr lang="en" sz="1200">
                <a:solidFill>
                  <a:schemeClr val="dk1"/>
                </a:solidFill>
                <a:latin typeface="Montserrat"/>
                <a:ea typeface="Montserrat"/>
                <a:cs typeface="Montserrat"/>
                <a:sym typeface="Montserrat"/>
              </a:rPr>
              <a:t>describe a shared dataset and can provide citation credit for shared data.</a:t>
            </a:r>
            <a:endParaRPr sz="1600">
              <a:latin typeface="Montserrat"/>
              <a:ea typeface="Montserrat"/>
              <a:cs typeface="Montserrat"/>
              <a:sym typeface="Montserrat"/>
            </a:endParaRPr>
          </a:p>
        </p:txBody>
      </p:sp>
      <p:pic>
        <p:nvPicPr>
          <p:cNvPr id="231" name="Google Shape;231;p37"/>
          <p:cNvPicPr preferRelativeResize="0"/>
          <p:nvPr/>
        </p:nvPicPr>
        <p:blipFill>
          <a:blip r:embed="rId4">
            <a:alphaModFix/>
          </a:blip>
          <a:stretch>
            <a:fillRect/>
          </a:stretch>
        </p:blipFill>
        <p:spPr>
          <a:xfrm>
            <a:off x="6650025" y="3131900"/>
            <a:ext cx="2060724" cy="15815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Sharing: Why share data?</a:t>
            </a:r>
            <a:endParaRPr/>
          </a:p>
        </p:txBody>
      </p:sp>
      <p:sp>
        <p:nvSpPr>
          <p:cNvPr id="237" name="Google Shape;237;p38"/>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Montserrat"/>
              <a:buChar char="●"/>
            </a:pPr>
            <a:r>
              <a:rPr i="1" lang="en" sz="1200">
                <a:solidFill>
                  <a:schemeClr val="dk1"/>
                </a:solidFill>
                <a:latin typeface="Montserrat SemiBold"/>
                <a:ea typeface="Montserrat SemiBold"/>
                <a:cs typeface="Montserrat SemiBold"/>
                <a:sym typeface="Montserrat SemiBold"/>
              </a:rPr>
              <a:t>Responsibility to research participants</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 One of the fundamental principles of human subjects research outlined in the </a:t>
            </a:r>
            <a:r>
              <a:rPr lang="en" sz="1200" u="sng">
                <a:solidFill>
                  <a:srgbClr val="1155CC"/>
                </a:solidFill>
                <a:latin typeface="Montserrat"/>
                <a:ea typeface="Montserrat"/>
                <a:cs typeface="Montserrat"/>
                <a:sym typeface="Montserrat"/>
                <a:hlinkClick r:id="rId3">
                  <a:extLst>
                    <a:ext uri="{A12FA001-AC4F-418D-AE19-62706E023703}">
                      <ahyp:hlinkClr val="tx"/>
                    </a:ext>
                  </a:extLst>
                </a:hlinkClick>
              </a:rPr>
              <a:t>Belmont Report</a:t>
            </a:r>
            <a:r>
              <a:rPr lang="en" sz="1200">
                <a:solidFill>
                  <a:schemeClr val="dk1"/>
                </a:solidFill>
                <a:latin typeface="Montserrat"/>
                <a:ea typeface="Montserrat"/>
                <a:cs typeface="Montserrat"/>
                <a:sym typeface="Montserrat"/>
              </a:rPr>
              <a:t> is the principle of </a:t>
            </a:r>
            <a:r>
              <a:rPr i="1" lang="en" sz="1200">
                <a:solidFill>
                  <a:schemeClr val="dk1"/>
                </a:solidFill>
                <a:latin typeface="Montserrat"/>
                <a:ea typeface="Montserrat"/>
                <a:cs typeface="Montserrat"/>
                <a:sym typeface="Montserrat"/>
              </a:rPr>
              <a:t>beneficence</a:t>
            </a:r>
            <a:r>
              <a:rPr lang="en" sz="1200">
                <a:solidFill>
                  <a:schemeClr val="dk1"/>
                </a:solidFill>
                <a:latin typeface="Montserrat"/>
                <a:ea typeface="Montserrat"/>
                <a:cs typeface="Montserrat"/>
                <a:sym typeface="Montserrat"/>
              </a:rPr>
              <a:t>: “maximize possible benefits and minimize possible harms”.  Because failing to share data (while minimizing risks to the participant) will necessarily reduce the possible benefits of the data, there is an </a:t>
            </a:r>
            <a:r>
              <a:rPr lang="en" sz="1200" u="sng">
                <a:solidFill>
                  <a:srgbClr val="1155CC"/>
                </a:solidFill>
                <a:latin typeface="Montserrat"/>
                <a:ea typeface="Montserrat"/>
                <a:cs typeface="Montserrat"/>
                <a:sym typeface="Montserrat"/>
                <a:hlinkClick r:id="rId4">
                  <a:extLst>
                    <a:ext uri="{A12FA001-AC4F-418D-AE19-62706E023703}">
                      <ahyp:hlinkClr val="tx"/>
                    </a:ext>
                  </a:extLst>
                </a:hlinkClick>
              </a:rPr>
              <a:t>ethical argument </a:t>
            </a:r>
            <a:r>
              <a:rPr lang="en" sz="1200">
                <a:solidFill>
                  <a:schemeClr val="dk1"/>
                </a:solidFill>
                <a:latin typeface="Montserrat"/>
                <a:ea typeface="Montserrat"/>
                <a:cs typeface="Montserrat"/>
                <a:sym typeface="Montserrat"/>
              </a:rPr>
              <a:t>that researchers are ethically obligated to share data unless the risks to confidentiality and privacy cannot be reduced.</a:t>
            </a:r>
            <a:endParaRPr sz="12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i="1" lang="en" sz="1200">
                <a:solidFill>
                  <a:schemeClr val="lt1"/>
                </a:solidFill>
                <a:latin typeface="Montserrat SemiBold"/>
                <a:ea typeface="Montserrat SemiBold"/>
                <a:cs typeface="Montserrat SemiBold"/>
                <a:sym typeface="Montserrat SemiBold"/>
              </a:rPr>
              <a:t>Responsibility to research funders</a:t>
            </a:r>
            <a:r>
              <a:rPr lang="en" sz="1200">
                <a:solidFill>
                  <a:schemeClr val="lt1"/>
                </a:solidFill>
                <a:latin typeface="Montserrat SemiBold"/>
                <a:ea typeface="Montserrat SemiBold"/>
                <a:cs typeface="Montserrat SemiBold"/>
                <a:sym typeface="Montserrat SemiBold"/>
              </a:rPr>
              <a:t>.  </a:t>
            </a:r>
            <a:r>
              <a:rPr lang="en" sz="1200">
                <a:solidFill>
                  <a:schemeClr val="lt1"/>
                </a:solidFill>
                <a:latin typeface="Montserrat"/>
                <a:ea typeface="Montserrat"/>
                <a:cs typeface="Montserrat"/>
                <a:sym typeface="Montserrat"/>
              </a:rPr>
              <a:t>Most research is funded by taxpayers or private foundations, who expect researchers to maximize the potential benefit of that investment.  When researchers fail to share data effectively, they are limiting the potential impact of the funding, by preventing others from using those data to generate additional knowledge or test new hypotheses.  In addition, some funding agencies (such as the </a:t>
            </a:r>
            <a:r>
              <a:rPr lang="en" sz="1200" u="sng">
                <a:solidFill>
                  <a:schemeClr val="lt1"/>
                </a:solidFill>
                <a:latin typeface="Montserrat"/>
                <a:ea typeface="Montserrat"/>
                <a:cs typeface="Montserrat"/>
                <a:sym typeface="Montserrat"/>
                <a:hlinkClick r:id="rId5">
                  <a:extLst>
                    <a:ext uri="{A12FA001-AC4F-418D-AE19-62706E023703}">
                      <ahyp:hlinkClr val="tx"/>
                    </a:ext>
                  </a:extLst>
                </a:hlinkClick>
              </a:rPr>
              <a:t>National Institute of Mental Health</a:t>
            </a:r>
            <a:r>
              <a:rPr lang="en" sz="1200">
                <a:solidFill>
                  <a:schemeClr val="lt1"/>
                </a:solidFill>
                <a:latin typeface="Montserrat"/>
                <a:ea typeface="Montserrat"/>
                <a:cs typeface="Montserrat"/>
                <a:sym typeface="Montserrat"/>
              </a:rPr>
              <a:t> and </a:t>
            </a:r>
            <a:r>
              <a:rPr lang="en" sz="1200" u="sng">
                <a:solidFill>
                  <a:schemeClr val="lt1"/>
                </a:solidFill>
                <a:latin typeface="Montserrat"/>
                <a:ea typeface="Montserrat"/>
                <a:cs typeface="Montserrat"/>
                <a:sym typeface="Montserrat"/>
                <a:hlinkClick r:id="rId6">
                  <a:extLst>
                    <a:ext uri="{A12FA001-AC4F-418D-AE19-62706E023703}">
                      <ahyp:hlinkClr val="tx"/>
                    </a:ext>
                  </a:extLst>
                </a:hlinkClick>
              </a:rPr>
              <a:t>Wellcome Trust</a:t>
            </a:r>
            <a:r>
              <a:rPr lang="en" sz="1200">
                <a:solidFill>
                  <a:schemeClr val="lt1"/>
                </a:solidFill>
                <a:latin typeface="Montserrat"/>
                <a:ea typeface="Montserrat"/>
                <a:cs typeface="Montserrat"/>
                <a:sym typeface="Montserrat"/>
              </a:rPr>
              <a:t>) require the sharing of data from research that they fund.</a:t>
            </a:r>
            <a:endParaRPr sz="12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200">
              <a:solidFill>
                <a:schemeClr val="lt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i="1" lang="en" sz="1200">
                <a:solidFill>
                  <a:schemeClr val="lt1"/>
                </a:solidFill>
                <a:latin typeface="Montserrat SemiBold"/>
                <a:ea typeface="Montserrat SemiBold"/>
                <a:cs typeface="Montserrat SemiBold"/>
                <a:sym typeface="Montserrat SemiBold"/>
              </a:rPr>
              <a:t>Improving power through data aggregation</a:t>
            </a:r>
            <a:r>
              <a:rPr lang="en" sz="1200">
                <a:solidFill>
                  <a:schemeClr val="lt1"/>
                </a:solidFill>
                <a:latin typeface="Montserrat SemiBold"/>
                <a:ea typeface="Montserrat SemiBold"/>
                <a:cs typeface="Montserrat SemiBold"/>
                <a:sym typeface="Montserrat SemiBold"/>
              </a:rPr>
              <a:t>. </a:t>
            </a:r>
            <a:r>
              <a:rPr lang="en" sz="1200">
                <a:solidFill>
                  <a:schemeClr val="lt1"/>
                </a:solidFill>
                <a:latin typeface="Montserrat"/>
                <a:ea typeface="Montserrat"/>
                <a:cs typeface="Montserrat"/>
                <a:sym typeface="Montserrat"/>
              </a:rPr>
              <a:t> There are many cases in which an individual researcher cannot feasibly obtain enough data to robustly test a particular scientific hypothesis.  In such cases, the sharing of data across sites can allow a larger consortium of researchers to combine data in order to more robustly ask particular scientific questions.  </a:t>
            </a:r>
            <a:endParaRPr sz="1600">
              <a:solidFill>
                <a:schemeClr val="lt1"/>
              </a:solidFill>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Sharing: Why share data?</a:t>
            </a:r>
            <a:endParaRPr/>
          </a:p>
        </p:txBody>
      </p:sp>
      <p:sp>
        <p:nvSpPr>
          <p:cNvPr id="243" name="Google Shape;243;p39"/>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Montserrat"/>
              <a:buChar char="●"/>
            </a:pPr>
            <a:r>
              <a:rPr i="1" lang="en" sz="1200">
                <a:solidFill>
                  <a:schemeClr val="dk1"/>
                </a:solidFill>
                <a:latin typeface="Montserrat SemiBold"/>
                <a:ea typeface="Montserrat SemiBold"/>
                <a:cs typeface="Montserrat SemiBold"/>
                <a:sym typeface="Montserrat SemiBold"/>
              </a:rPr>
              <a:t>Responsibility to research participants</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 One of the fundamental principles of human subjects research outlined in the </a:t>
            </a:r>
            <a:r>
              <a:rPr lang="en" sz="1200" u="sng">
                <a:solidFill>
                  <a:srgbClr val="1155CC"/>
                </a:solidFill>
                <a:latin typeface="Montserrat"/>
                <a:ea typeface="Montserrat"/>
                <a:cs typeface="Montserrat"/>
                <a:sym typeface="Montserrat"/>
                <a:hlinkClick r:id="rId3">
                  <a:extLst>
                    <a:ext uri="{A12FA001-AC4F-418D-AE19-62706E023703}">
                      <ahyp:hlinkClr val="tx"/>
                    </a:ext>
                  </a:extLst>
                </a:hlinkClick>
              </a:rPr>
              <a:t>Belmont Report</a:t>
            </a:r>
            <a:r>
              <a:rPr lang="en" sz="1200">
                <a:solidFill>
                  <a:schemeClr val="dk1"/>
                </a:solidFill>
                <a:latin typeface="Montserrat"/>
                <a:ea typeface="Montserrat"/>
                <a:cs typeface="Montserrat"/>
                <a:sym typeface="Montserrat"/>
              </a:rPr>
              <a:t> is the principle of </a:t>
            </a:r>
            <a:r>
              <a:rPr i="1" lang="en" sz="1200">
                <a:solidFill>
                  <a:schemeClr val="dk1"/>
                </a:solidFill>
                <a:latin typeface="Montserrat"/>
                <a:ea typeface="Montserrat"/>
                <a:cs typeface="Montserrat"/>
                <a:sym typeface="Montserrat"/>
              </a:rPr>
              <a:t>beneficence</a:t>
            </a:r>
            <a:r>
              <a:rPr lang="en" sz="1200">
                <a:solidFill>
                  <a:schemeClr val="dk1"/>
                </a:solidFill>
                <a:latin typeface="Montserrat"/>
                <a:ea typeface="Montserrat"/>
                <a:cs typeface="Montserrat"/>
                <a:sym typeface="Montserrat"/>
              </a:rPr>
              <a:t>: “maximize possible benefits and minimize possible harms”.  Because failing to share data (while minimizing risks to the participant) will necessarily reduce the possible benefits of the data, there is an </a:t>
            </a:r>
            <a:r>
              <a:rPr lang="en" sz="1200" u="sng">
                <a:solidFill>
                  <a:srgbClr val="1155CC"/>
                </a:solidFill>
                <a:latin typeface="Montserrat"/>
                <a:ea typeface="Montserrat"/>
                <a:cs typeface="Montserrat"/>
                <a:sym typeface="Montserrat"/>
                <a:hlinkClick r:id="rId4">
                  <a:extLst>
                    <a:ext uri="{A12FA001-AC4F-418D-AE19-62706E023703}">
                      <ahyp:hlinkClr val="tx"/>
                    </a:ext>
                  </a:extLst>
                </a:hlinkClick>
              </a:rPr>
              <a:t>ethical argument </a:t>
            </a:r>
            <a:r>
              <a:rPr lang="en" sz="1200">
                <a:solidFill>
                  <a:schemeClr val="dk1"/>
                </a:solidFill>
                <a:latin typeface="Montserrat"/>
                <a:ea typeface="Montserrat"/>
                <a:cs typeface="Montserrat"/>
                <a:sym typeface="Montserrat"/>
              </a:rPr>
              <a:t>that researchers are ethically obligated to share data unless the risks to confidentiality and privacy cannot be reduced.</a:t>
            </a:r>
            <a:endParaRPr sz="12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i="1" lang="en" sz="1200">
                <a:solidFill>
                  <a:schemeClr val="dk1"/>
                </a:solidFill>
                <a:latin typeface="Montserrat SemiBold"/>
                <a:ea typeface="Montserrat SemiBold"/>
                <a:cs typeface="Montserrat SemiBold"/>
                <a:sym typeface="Montserrat SemiBold"/>
              </a:rPr>
              <a:t>Responsibility to research funders</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Most research is funded by taxpayers or private foundations, who expect researchers to maximize the potential benefit of that investment.  When researchers fail to share data effectively, they are limiting the potential impact of the funding, by preventing others from using those data to generate additional knowledge or test new hypotheses.  In addition, some funding agencies (such as the </a:t>
            </a:r>
            <a:r>
              <a:rPr lang="en" sz="1200" u="sng">
                <a:solidFill>
                  <a:srgbClr val="1155CC"/>
                </a:solidFill>
                <a:latin typeface="Montserrat"/>
                <a:ea typeface="Montserrat"/>
                <a:cs typeface="Montserrat"/>
                <a:sym typeface="Montserrat"/>
                <a:hlinkClick r:id="rId5">
                  <a:extLst>
                    <a:ext uri="{A12FA001-AC4F-418D-AE19-62706E023703}">
                      <ahyp:hlinkClr val="tx"/>
                    </a:ext>
                  </a:extLst>
                </a:hlinkClick>
              </a:rPr>
              <a:t>National Institute of Mental Health</a:t>
            </a:r>
            <a:r>
              <a:rPr lang="en" sz="1200">
                <a:solidFill>
                  <a:schemeClr val="dk1"/>
                </a:solidFill>
                <a:latin typeface="Montserrat"/>
                <a:ea typeface="Montserrat"/>
                <a:cs typeface="Montserrat"/>
                <a:sym typeface="Montserrat"/>
              </a:rPr>
              <a:t> and </a:t>
            </a:r>
            <a:r>
              <a:rPr lang="en" sz="1200" u="sng">
                <a:solidFill>
                  <a:srgbClr val="1155CC"/>
                </a:solidFill>
                <a:latin typeface="Montserrat"/>
                <a:ea typeface="Montserrat"/>
                <a:cs typeface="Montserrat"/>
                <a:sym typeface="Montserrat"/>
                <a:hlinkClick r:id="rId6">
                  <a:extLst>
                    <a:ext uri="{A12FA001-AC4F-418D-AE19-62706E023703}">
                      <ahyp:hlinkClr val="tx"/>
                    </a:ext>
                  </a:extLst>
                </a:hlinkClick>
              </a:rPr>
              <a:t>Wellcome Trust</a:t>
            </a:r>
            <a:r>
              <a:rPr lang="en" sz="1200">
                <a:solidFill>
                  <a:schemeClr val="dk1"/>
                </a:solidFill>
                <a:latin typeface="Montserrat"/>
                <a:ea typeface="Montserrat"/>
                <a:cs typeface="Montserrat"/>
                <a:sym typeface="Montserrat"/>
              </a:rPr>
              <a:t>) require the sharing of data from research that they fund.</a:t>
            </a:r>
            <a:endParaRPr sz="12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lt1"/>
              </a:buClr>
              <a:buSzPts val="1200"/>
              <a:buFont typeface="Montserrat"/>
              <a:buChar char="●"/>
            </a:pPr>
            <a:r>
              <a:rPr i="1" lang="en" sz="1200">
                <a:solidFill>
                  <a:schemeClr val="lt1"/>
                </a:solidFill>
                <a:latin typeface="Montserrat SemiBold"/>
                <a:ea typeface="Montserrat SemiBold"/>
                <a:cs typeface="Montserrat SemiBold"/>
                <a:sym typeface="Montserrat SemiBold"/>
              </a:rPr>
              <a:t>Improving power through data aggregation</a:t>
            </a:r>
            <a:r>
              <a:rPr lang="en" sz="1200">
                <a:solidFill>
                  <a:schemeClr val="lt1"/>
                </a:solidFill>
                <a:latin typeface="Montserrat SemiBold"/>
                <a:ea typeface="Montserrat SemiBold"/>
                <a:cs typeface="Montserrat SemiBold"/>
                <a:sym typeface="Montserrat SemiBold"/>
              </a:rPr>
              <a:t>. </a:t>
            </a:r>
            <a:r>
              <a:rPr lang="en" sz="1200">
                <a:solidFill>
                  <a:schemeClr val="lt1"/>
                </a:solidFill>
                <a:latin typeface="Montserrat"/>
                <a:ea typeface="Montserrat"/>
                <a:cs typeface="Montserrat"/>
                <a:sym typeface="Montserrat"/>
              </a:rPr>
              <a:t> There are many cases in which an individual researcher cannot feasibly obtain enough data to robustly test a particular scientific hypothesis.  In such cases, the sharing of data across sites can allow a larger consortium of researchers to combine data in order to more robustly ask particular scientific questions.  </a:t>
            </a:r>
            <a:endParaRPr sz="1600">
              <a:solidFill>
                <a:schemeClr val="lt1"/>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Sharing: Why share data?</a:t>
            </a:r>
            <a:endParaRPr/>
          </a:p>
        </p:txBody>
      </p:sp>
      <p:sp>
        <p:nvSpPr>
          <p:cNvPr id="249" name="Google Shape;249;p40"/>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Montserrat"/>
              <a:buChar char="●"/>
            </a:pPr>
            <a:r>
              <a:rPr i="1" lang="en" sz="1200">
                <a:solidFill>
                  <a:schemeClr val="dk1"/>
                </a:solidFill>
                <a:latin typeface="Montserrat SemiBold"/>
                <a:ea typeface="Montserrat SemiBold"/>
                <a:cs typeface="Montserrat SemiBold"/>
                <a:sym typeface="Montserrat SemiBold"/>
              </a:rPr>
              <a:t>Responsibility to research participants</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 One of the fundamental principles of human subjects research outlined in the </a:t>
            </a:r>
            <a:r>
              <a:rPr lang="en" sz="1200" u="sng">
                <a:solidFill>
                  <a:srgbClr val="1155CC"/>
                </a:solidFill>
                <a:latin typeface="Montserrat"/>
                <a:ea typeface="Montserrat"/>
                <a:cs typeface="Montserrat"/>
                <a:sym typeface="Montserrat"/>
                <a:hlinkClick r:id="rId3">
                  <a:extLst>
                    <a:ext uri="{A12FA001-AC4F-418D-AE19-62706E023703}">
                      <ahyp:hlinkClr val="tx"/>
                    </a:ext>
                  </a:extLst>
                </a:hlinkClick>
              </a:rPr>
              <a:t>Belmont Report</a:t>
            </a:r>
            <a:r>
              <a:rPr lang="en" sz="1200">
                <a:solidFill>
                  <a:schemeClr val="dk1"/>
                </a:solidFill>
                <a:latin typeface="Montserrat"/>
                <a:ea typeface="Montserrat"/>
                <a:cs typeface="Montserrat"/>
                <a:sym typeface="Montserrat"/>
              </a:rPr>
              <a:t> is the principle of </a:t>
            </a:r>
            <a:r>
              <a:rPr i="1" lang="en" sz="1200">
                <a:solidFill>
                  <a:schemeClr val="dk1"/>
                </a:solidFill>
                <a:latin typeface="Montserrat"/>
                <a:ea typeface="Montserrat"/>
                <a:cs typeface="Montserrat"/>
                <a:sym typeface="Montserrat"/>
              </a:rPr>
              <a:t>beneficence</a:t>
            </a:r>
            <a:r>
              <a:rPr lang="en" sz="1200">
                <a:solidFill>
                  <a:schemeClr val="dk1"/>
                </a:solidFill>
                <a:latin typeface="Montserrat"/>
                <a:ea typeface="Montserrat"/>
                <a:cs typeface="Montserrat"/>
                <a:sym typeface="Montserrat"/>
              </a:rPr>
              <a:t>: “maximize possible benefits and minimize possible harms”.  Because failing to share data (while minimizing risks to the participant) will necessarily reduce the possible benefits of the data, there is an </a:t>
            </a:r>
            <a:r>
              <a:rPr lang="en" sz="1200" u="sng">
                <a:solidFill>
                  <a:srgbClr val="1155CC"/>
                </a:solidFill>
                <a:latin typeface="Montserrat"/>
                <a:ea typeface="Montserrat"/>
                <a:cs typeface="Montserrat"/>
                <a:sym typeface="Montserrat"/>
                <a:hlinkClick r:id="rId4">
                  <a:extLst>
                    <a:ext uri="{A12FA001-AC4F-418D-AE19-62706E023703}">
                      <ahyp:hlinkClr val="tx"/>
                    </a:ext>
                  </a:extLst>
                </a:hlinkClick>
              </a:rPr>
              <a:t>ethical argument </a:t>
            </a:r>
            <a:r>
              <a:rPr lang="en" sz="1200">
                <a:solidFill>
                  <a:schemeClr val="dk1"/>
                </a:solidFill>
                <a:latin typeface="Montserrat"/>
                <a:ea typeface="Montserrat"/>
                <a:cs typeface="Montserrat"/>
                <a:sym typeface="Montserrat"/>
              </a:rPr>
              <a:t>that researchers are ethically obligated to share data unless the risks to confidentiality and privacy cannot be reduced.</a:t>
            </a:r>
            <a:endParaRPr sz="12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i="1" lang="en" sz="1200">
                <a:solidFill>
                  <a:schemeClr val="dk1"/>
                </a:solidFill>
                <a:latin typeface="Montserrat SemiBold"/>
                <a:ea typeface="Montserrat SemiBold"/>
                <a:cs typeface="Montserrat SemiBold"/>
                <a:sym typeface="Montserrat SemiBold"/>
              </a:rPr>
              <a:t>Responsibility to research funders</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Most research is funded by taxpayers or private foundations, who expect researchers to maximize the potential benefit of that investment.  When researchers fail to share data effectively, they are limiting the potential impact of the funding, by preventing others from using those data to generate additional knowledge or test new hypotheses.  In addition, some funding agencies (such as the </a:t>
            </a:r>
            <a:r>
              <a:rPr lang="en" sz="1200" u="sng">
                <a:solidFill>
                  <a:srgbClr val="1155CC"/>
                </a:solidFill>
                <a:latin typeface="Montserrat"/>
                <a:ea typeface="Montserrat"/>
                <a:cs typeface="Montserrat"/>
                <a:sym typeface="Montserrat"/>
                <a:hlinkClick r:id="rId5">
                  <a:extLst>
                    <a:ext uri="{A12FA001-AC4F-418D-AE19-62706E023703}">
                      <ahyp:hlinkClr val="tx"/>
                    </a:ext>
                  </a:extLst>
                </a:hlinkClick>
              </a:rPr>
              <a:t>National Institute of Mental Health</a:t>
            </a:r>
            <a:r>
              <a:rPr lang="en" sz="1200">
                <a:solidFill>
                  <a:schemeClr val="dk1"/>
                </a:solidFill>
                <a:latin typeface="Montserrat"/>
                <a:ea typeface="Montserrat"/>
                <a:cs typeface="Montserrat"/>
                <a:sym typeface="Montserrat"/>
              </a:rPr>
              <a:t> and </a:t>
            </a:r>
            <a:r>
              <a:rPr lang="en" sz="1200" u="sng">
                <a:solidFill>
                  <a:srgbClr val="1155CC"/>
                </a:solidFill>
                <a:latin typeface="Montserrat"/>
                <a:ea typeface="Montserrat"/>
                <a:cs typeface="Montserrat"/>
                <a:sym typeface="Montserrat"/>
                <a:hlinkClick r:id="rId6">
                  <a:extLst>
                    <a:ext uri="{A12FA001-AC4F-418D-AE19-62706E023703}">
                      <ahyp:hlinkClr val="tx"/>
                    </a:ext>
                  </a:extLst>
                </a:hlinkClick>
              </a:rPr>
              <a:t>Wellcome Trust</a:t>
            </a:r>
            <a:r>
              <a:rPr lang="en" sz="1200">
                <a:solidFill>
                  <a:schemeClr val="dk1"/>
                </a:solidFill>
                <a:latin typeface="Montserrat"/>
                <a:ea typeface="Montserrat"/>
                <a:cs typeface="Montserrat"/>
                <a:sym typeface="Montserrat"/>
              </a:rPr>
              <a:t>) require the sharing of data from research that they fund.</a:t>
            </a:r>
            <a:endParaRPr sz="12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200">
              <a:solidFill>
                <a:schemeClr val="dk1"/>
              </a:solidFill>
              <a:latin typeface="Montserrat"/>
              <a:ea typeface="Montserrat"/>
              <a:cs typeface="Montserrat"/>
              <a:sym typeface="Montserrat"/>
            </a:endParaRPr>
          </a:p>
          <a:p>
            <a:pPr indent="-304800" lvl="0" marL="457200" rtl="0" algn="l">
              <a:spcBef>
                <a:spcPts val="0"/>
              </a:spcBef>
              <a:spcAft>
                <a:spcPts val="0"/>
              </a:spcAft>
              <a:buClr>
                <a:schemeClr val="dk1"/>
              </a:buClr>
              <a:buSzPts val="1200"/>
              <a:buFont typeface="Montserrat"/>
              <a:buChar char="●"/>
            </a:pPr>
            <a:r>
              <a:rPr i="1" lang="en" sz="1200">
                <a:solidFill>
                  <a:schemeClr val="dk1"/>
                </a:solidFill>
                <a:latin typeface="Montserrat SemiBold"/>
                <a:ea typeface="Montserrat SemiBold"/>
                <a:cs typeface="Montserrat SemiBold"/>
                <a:sym typeface="Montserrat SemiBold"/>
              </a:rPr>
              <a:t>Improving power through data aggregation</a:t>
            </a:r>
            <a:r>
              <a:rPr lang="en" sz="1200">
                <a:solidFill>
                  <a:schemeClr val="dk1"/>
                </a:solidFill>
                <a:latin typeface="Montserrat SemiBold"/>
                <a:ea typeface="Montserrat SemiBold"/>
                <a:cs typeface="Montserrat SemiBold"/>
                <a:sym typeface="Montserrat SemiBold"/>
              </a:rPr>
              <a:t>. </a:t>
            </a:r>
            <a:r>
              <a:rPr lang="en" sz="1200">
                <a:solidFill>
                  <a:schemeClr val="dk1"/>
                </a:solidFill>
                <a:latin typeface="Montserrat"/>
                <a:ea typeface="Montserrat"/>
                <a:cs typeface="Montserrat"/>
                <a:sym typeface="Montserrat"/>
              </a:rPr>
              <a:t> There are many cases in which an individual researcher cannot feasibly obtain enough data to robustly test a particular scientific hypothesis.  In such cases, the sharing of data across sites can allow a larger consortium of researchers to combine data in order to more robustly ask particular scientific questions.  </a:t>
            </a:r>
            <a:endParaRPr sz="1600">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Sharing: </a:t>
            </a:r>
            <a:r>
              <a:rPr lang="en">
                <a:latin typeface="Montserrat SemiBold"/>
                <a:ea typeface="Montserrat SemiBold"/>
                <a:cs typeface="Montserrat SemiBold"/>
                <a:sym typeface="Montserrat SemiBold"/>
              </a:rPr>
              <a:t>The FAIR Principles</a:t>
            </a:r>
            <a:endParaRPr>
              <a:latin typeface="Montserrat SemiBold"/>
              <a:ea typeface="Montserrat SemiBold"/>
              <a:cs typeface="Montserrat SemiBold"/>
              <a:sym typeface="Montserrat SemiBold"/>
            </a:endParaRPr>
          </a:p>
        </p:txBody>
      </p:sp>
      <p:sp>
        <p:nvSpPr>
          <p:cNvPr id="255" name="Google Shape;255;p41"/>
          <p:cNvSpPr txBox="1"/>
          <p:nvPr>
            <p:ph idx="1" type="body"/>
          </p:nvPr>
        </p:nvSpPr>
        <p:spPr>
          <a:xfrm>
            <a:off x="311700" y="1152475"/>
            <a:ext cx="5849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latin typeface="Montserrat"/>
                <a:ea typeface="Montserrat"/>
                <a:cs typeface="Montserrat"/>
                <a:sym typeface="Montserrat"/>
              </a:rPr>
              <a:t>The </a:t>
            </a:r>
            <a:r>
              <a:rPr lang="en" sz="1300" u="sng">
                <a:solidFill>
                  <a:srgbClr val="1155CC"/>
                </a:solidFill>
                <a:latin typeface="Montserrat"/>
                <a:ea typeface="Montserrat"/>
                <a:cs typeface="Montserrat"/>
                <a:sym typeface="Montserrat"/>
                <a:hlinkClick r:id="rId3">
                  <a:extLst>
                    <a:ext uri="{A12FA001-AC4F-418D-AE19-62706E023703}">
                      <ahyp:hlinkClr val="tx"/>
                    </a:ext>
                  </a:extLst>
                </a:hlinkClick>
              </a:rPr>
              <a:t>FAIR principles</a:t>
            </a:r>
            <a:r>
              <a:rPr lang="en" sz="1300">
                <a:solidFill>
                  <a:schemeClr val="dk1"/>
                </a:solidFill>
                <a:latin typeface="Montserrat"/>
                <a:ea typeface="Montserrat"/>
                <a:cs typeface="Montserrat"/>
                <a:sym typeface="Montserrat"/>
              </a:rPr>
              <a:t> describe a set of features that shared data should have in order to be maximally useful. Shared data should be:</a:t>
            </a:r>
            <a:endParaRPr sz="1300">
              <a:solidFill>
                <a:schemeClr val="dk1"/>
              </a:solidFill>
              <a:latin typeface="Montserrat"/>
              <a:ea typeface="Montserrat"/>
              <a:cs typeface="Montserrat"/>
              <a:sym typeface="Montserrat"/>
            </a:endParaRPr>
          </a:p>
          <a:p>
            <a:pPr indent="0" lvl="0" marL="0" rtl="0" algn="l">
              <a:spcBef>
                <a:spcPts val="0"/>
              </a:spcBef>
              <a:spcAft>
                <a:spcPts val="0"/>
              </a:spcAft>
              <a:buClr>
                <a:schemeClr val="dk1"/>
              </a:buClr>
              <a:buSzPts val="1100"/>
              <a:buFont typeface="Arial"/>
              <a:buNone/>
            </a:pPr>
            <a:r>
              <a:t/>
            </a:r>
            <a:endParaRPr sz="13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i="1" lang="en" sz="1300">
                <a:solidFill>
                  <a:schemeClr val="dk1"/>
                </a:solidFill>
                <a:latin typeface="Montserrat SemiBold"/>
                <a:ea typeface="Montserrat SemiBold"/>
                <a:cs typeface="Montserrat SemiBold"/>
                <a:sym typeface="Montserrat SemiBold"/>
              </a:rPr>
              <a:t>Findable</a:t>
            </a:r>
            <a:r>
              <a:rPr lang="en" sz="1300">
                <a:solidFill>
                  <a:schemeClr val="dk1"/>
                </a:solidFill>
                <a:latin typeface="Montserrat SemiBold"/>
                <a:ea typeface="Montserrat SemiBold"/>
                <a:cs typeface="Montserrat SemiBold"/>
                <a:sym typeface="Montserrat SemiBold"/>
              </a:rPr>
              <a:t>: </a:t>
            </a:r>
            <a:r>
              <a:rPr lang="en" sz="1350">
                <a:solidFill>
                  <a:srgbClr val="333333"/>
                </a:solidFill>
                <a:highlight>
                  <a:srgbClr val="FFFFFF"/>
                </a:highlight>
                <a:latin typeface="Montserrat"/>
                <a:ea typeface="Montserrat"/>
                <a:cs typeface="Montserrat"/>
                <a:sym typeface="Montserrat"/>
              </a:rPr>
              <a:t>discoverable with metadata, identifiable and locatable by means of a standard identification mechanism</a:t>
            </a:r>
            <a:endParaRPr sz="13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i="1" lang="en" sz="1300">
                <a:solidFill>
                  <a:schemeClr val="dk1"/>
                </a:solidFill>
                <a:latin typeface="Montserrat SemiBold"/>
                <a:ea typeface="Montserrat SemiBold"/>
                <a:cs typeface="Montserrat SemiBold"/>
                <a:sym typeface="Montserrat SemiBold"/>
              </a:rPr>
              <a:t>Accessible</a:t>
            </a:r>
            <a:r>
              <a:rPr lang="en" sz="1300">
                <a:solidFill>
                  <a:schemeClr val="dk1"/>
                </a:solidFill>
                <a:latin typeface="Montserrat SemiBold"/>
                <a:ea typeface="Montserrat SemiBold"/>
                <a:cs typeface="Montserrat SemiBold"/>
                <a:sym typeface="Montserrat SemiBold"/>
              </a:rPr>
              <a:t>: </a:t>
            </a:r>
            <a:r>
              <a:rPr lang="en" sz="1350">
                <a:solidFill>
                  <a:srgbClr val="333333"/>
                </a:solidFill>
                <a:highlight>
                  <a:srgbClr val="FFFFFF"/>
                </a:highlight>
                <a:latin typeface="Montserrat"/>
                <a:ea typeface="Montserrat"/>
                <a:cs typeface="Montserrat"/>
                <a:sym typeface="Montserrat"/>
              </a:rPr>
              <a:t>always available and obtainable; even if the data is restricted, the metadata is open</a:t>
            </a:r>
            <a:endParaRPr sz="13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i="1" lang="en" sz="1300">
                <a:solidFill>
                  <a:schemeClr val="dk1"/>
                </a:solidFill>
                <a:latin typeface="Montserrat SemiBold"/>
                <a:ea typeface="Montserrat SemiBold"/>
                <a:cs typeface="Montserrat SemiBold"/>
                <a:sym typeface="Montserrat SemiBold"/>
              </a:rPr>
              <a:t>Interoperable</a:t>
            </a:r>
            <a:r>
              <a:rPr lang="en" sz="1300">
                <a:solidFill>
                  <a:schemeClr val="dk1"/>
                </a:solidFill>
                <a:latin typeface="Montserrat SemiBold"/>
                <a:ea typeface="Montserrat SemiBold"/>
                <a:cs typeface="Montserrat SemiBold"/>
                <a:sym typeface="Montserrat SemiBold"/>
              </a:rPr>
              <a:t>: </a:t>
            </a:r>
            <a:r>
              <a:rPr lang="en" sz="1350">
                <a:solidFill>
                  <a:srgbClr val="333333"/>
                </a:solidFill>
                <a:highlight>
                  <a:srgbClr val="FFFFFF"/>
                </a:highlight>
                <a:latin typeface="Montserrat"/>
                <a:ea typeface="Montserrat"/>
                <a:cs typeface="Montserrat"/>
                <a:sym typeface="Montserrat"/>
              </a:rPr>
              <a:t>both parseable and understandable, allowing data exchange and reuse between researchers, institutions, organisations or countries</a:t>
            </a:r>
            <a:endParaRPr sz="13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Char char="-"/>
            </a:pPr>
            <a:r>
              <a:rPr i="1" lang="en" sz="1300">
                <a:solidFill>
                  <a:schemeClr val="dk1"/>
                </a:solidFill>
                <a:latin typeface="Montserrat SemiBold"/>
                <a:ea typeface="Montserrat SemiBold"/>
                <a:cs typeface="Montserrat SemiBold"/>
                <a:sym typeface="Montserrat SemiBold"/>
              </a:rPr>
              <a:t>Reusable</a:t>
            </a:r>
            <a:r>
              <a:rPr lang="en" sz="1300">
                <a:solidFill>
                  <a:schemeClr val="dk1"/>
                </a:solidFill>
                <a:latin typeface="Montserrat SemiBold"/>
                <a:ea typeface="Montserrat SemiBold"/>
                <a:cs typeface="Montserrat SemiBold"/>
                <a:sym typeface="Montserrat SemiBold"/>
              </a:rPr>
              <a:t>: </a:t>
            </a:r>
            <a:r>
              <a:rPr lang="en" sz="1300">
                <a:solidFill>
                  <a:schemeClr val="dk1"/>
                </a:solidFill>
                <a:latin typeface="Montserrat"/>
                <a:ea typeface="Montserrat"/>
                <a:cs typeface="Montserrat"/>
                <a:sym typeface="Montserrat"/>
              </a:rPr>
              <a:t>s</a:t>
            </a:r>
            <a:r>
              <a:rPr lang="en" sz="1350">
                <a:solidFill>
                  <a:srgbClr val="333333"/>
                </a:solidFill>
                <a:highlight>
                  <a:srgbClr val="FFFFFF"/>
                </a:highlight>
                <a:latin typeface="Montserrat"/>
                <a:ea typeface="Montserrat"/>
                <a:cs typeface="Montserrat"/>
                <a:sym typeface="Montserrat"/>
              </a:rPr>
              <a:t>ufficiently described and shared with the least restrictive licences, allowing the widest reuse possible and the least cumbersome integration with other data sources.</a:t>
            </a:r>
            <a:endParaRPr sz="1350">
              <a:solidFill>
                <a:srgbClr val="333333"/>
              </a:solidFill>
              <a:highlight>
                <a:srgbClr val="FFFFFF"/>
              </a:highlight>
              <a:latin typeface="Montserrat"/>
              <a:ea typeface="Montserrat"/>
              <a:cs typeface="Montserrat"/>
              <a:sym typeface="Montserrat"/>
            </a:endParaRPr>
          </a:p>
          <a:p>
            <a:pPr indent="0" lvl="0" marL="0" rtl="0" algn="l">
              <a:spcBef>
                <a:spcPts val="0"/>
              </a:spcBef>
              <a:spcAft>
                <a:spcPts val="0"/>
              </a:spcAft>
              <a:buNone/>
            </a:pPr>
            <a:r>
              <a:t/>
            </a:r>
            <a:endParaRPr sz="1300">
              <a:solidFill>
                <a:schemeClr val="dk1"/>
              </a:solidFill>
              <a:latin typeface="Montserrat"/>
              <a:ea typeface="Montserrat"/>
              <a:cs typeface="Montserrat"/>
              <a:sym typeface="Montserrat"/>
            </a:endParaRPr>
          </a:p>
          <a:p>
            <a:pPr indent="0" lvl="0" marL="0" rtl="0" algn="l">
              <a:spcBef>
                <a:spcPts val="0"/>
              </a:spcBef>
              <a:spcAft>
                <a:spcPts val="0"/>
              </a:spcAft>
              <a:buNone/>
            </a:pPr>
            <a:r>
              <a:rPr lang="en" sz="1300">
                <a:solidFill>
                  <a:schemeClr val="dk1"/>
                </a:solidFill>
                <a:latin typeface="Montserrat"/>
                <a:ea typeface="Montserrat"/>
                <a:cs typeface="Montserrat"/>
                <a:sym typeface="Montserrat"/>
              </a:rPr>
              <a:t>See </a:t>
            </a:r>
            <a:r>
              <a:rPr lang="en" sz="1300" u="sng">
                <a:solidFill>
                  <a:srgbClr val="1155CC"/>
                </a:solidFill>
                <a:latin typeface="Montserrat"/>
                <a:ea typeface="Montserrat"/>
                <a:cs typeface="Montserrat"/>
                <a:sym typeface="Montserrat"/>
                <a:hlinkClick r:id="rId4">
                  <a:extLst>
                    <a:ext uri="{A12FA001-AC4F-418D-AE19-62706E023703}">
                      <ahyp:hlinkClr val="tx"/>
                    </a:ext>
                  </a:extLst>
                </a:hlinkClick>
              </a:rPr>
              <a:t>here</a:t>
            </a:r>
            <a:r>
              <a:rPr lang="en" sz="1300">
                <a:solidFill>
                  <a:schemeClr val="dk1"/>
                </a:solidFill>
                <a:latin typeface="Montserrat"/>
                <a:ea typeface="Montserrat"/>
                <a:cs typeface="Montserrat"/>
                <a:sym typeface="Montserrat"/>
              </a:rPr>
              <a:t> for more on how to make one’s data FAIR.</a:t>
            </a:r>
            <a:endParaRPr sz="1350">
              <a:solidFill>
                <a:srgbClr val="333333"/>
              </a:solidFill>
              <a:highlight>
                <a:srgbClr val="FFFFFF"/>
              </a:highlight>
              <a:latin typeface="Montserrat"/>
              <a:ea typeface="Montserrat"/>
              <a:cs typeface="Montserrat"/>
              <a:sym typeface="Montserrat"/>
            </a:endParaRPr>
          </a:p>
        </p:txBody>
      </p:sp>
      <p:pic>
        <p:nvPicPr>
          <p:cNvPr id="256" name="Google Shape;256;p41"/>
          <p:cNvPicPr preferRelativeResize="0"/>
          <p:nvPr/>
        </p:nvPicPr>
        <p:blipFill rotWithShape="1">
          <a:blip r:embed="rId5">
            <a:alphaModFix/>
          </a:blip>
          <a:srcRect b="12035" l="11965" r="35989" t="13348"/>
          <a:stretch/>
        </p:blipFill>
        <p:spPr>
          <a:xfrm>
            <a:off x="6205527" y="1693175"/>
            <a:ext cx="2796126" cy="21588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p:nvPr/>
        </p:nvSpPr>
        <p:spPr>
          <a:xfrm>
            <a:off x="1233263" y="3807050"/>
            <a:ext cx="6859500" cy="11781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7" name="Google Shape;67;p15"/>
          <p:cNvPicPr preferRelativeResize="0"/>
          <p:nvPr/>
        </p:nvPicPr>
        <p:blipFill>
          <a:blip r:embed="rId3">
            <a:alphaModFix/>
          </a:blip>
          <a:stretch>
            <a:fillRect/>
          </a:stretch>
        </p:blipFill>
        <p:spPr>
          <a:xfrm>
            <a:off x="1233225" y="5925"/>
            <a:ext cx="6859569" cy="4838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r>
              <a:rPr lang="en"/>
              <a:t> Sharing: How?</a:t>
            </a:r>
            <a:endParaRPr/>
          </a:p>
        </p:txBody>
      </p:sp>
      <p:sp>
        <p:nvSpPr>
          <p:cNvPr id="262" name="Google Shape;262;p42"/>
          <p:cNvSpPr txBox="1"/>
          <p:nvPr>
            <p:ph idx="1" type="body"/>
          </p:nvPr>
        </p:nvSpPr>
        <p:spPr>
          <a:xfrm>
            <a:off x="311700" y="847675"/>
            <a:ext cx="8262000" cy="4212000"/>
          </a:xfrm>
          <a:prstGeom prst="rect">
            <a:avLst/>
          </a:prstGeom>
        </p:spPr>
        <p:txBody>
          <a:bodyPr anchorCtr="0" anchor="t" bIns="91425" lIns="91425" spcFirstLastPara="1" rIns="91425" wrap="square" tIns="91425">
            <a:noAutofit/>
          </a:bodyPr>
          <a:lstStyle/>
          <a:p>
            <a:pPr indent="0" lvl="0" marL="0" rtl="0" algn="l">
              <a:spcBef>
                <a:spcPts val="1600"/>
              </a:spcBef>
              <a:spcAft>
                <a:spcPts val="0"/>
              </a:spcAft>
              <a:buNone/>
            </a:pPr>
            <a:r>
              <a:rPr lang="en" sz="1300">
                <a:solidFill>
                  <a:srgbClr val="000000"/>
                </a:solidFill>
                <a:latin typeface="Montserrat SemiBold"/>
                <a:ea typeface="Montserrat SemiBold"/>
                <a:cs typeface="Montserrat SemiBold"/>
                <a:sym typeface="Montserrat SemiBold"/>
              </a:rPr>
              <a:t>Step 1: Plan for sharing (prior to data collection):</a:t>
            </a:r>
            <a:endParaRPr sz="1300">
              <a:solidFill>
                <a:srgbClr val="000000"/>
              </a:solidFill>
              <a:latin typeface="Montserrat SemiBold"/>
              <a:ea typeface="Montserrat SemiBold"/>
              <a:cs typeface="Montserrat SemiBold"/>
              <a:sym typeface="Montserrat SemiBold"/>
            </a:endParaRPr>
          </a:p>
          <a:p>
            <a:pPr indent="-292100" lvl="0" marL="457200" rtl="0" algn="l">
              <a:spcBef>
                <a:spcPts val="400"/>
              </a:spcBef>
              <a:spcAft>
                <a:spcPts val="0"/>
              </a:spcAft>
              <a:buClr>
                <a:srgbClr val="000000"/>
              </a:buClr>
              <a:buSzPts val="1000"/>
              <a:buFont typeface="Montserrat"/>
              <a:buChar char="-"/>
            </a:pPr>
            <a:r>
              <a:rPr lang="en" sz="1000">
                <a:solidFill>
                  <a:srgbClr val="000000"/>
                </a:solidFill>
                <a:latin typeface="Montserrat"/>
                <a:ea typeface="Montserrat"/>
                <a:cs typeface="Montserrat"/>
                <a:sym typeface="Montserrat"/>
              </a:rPr>
              <a:t>In the United States, the sharing of data is governed by federal regulations including Health Insurance Portability and Accountability Act of 1996 (HIPAA) Privacy Rule.  </a:t>
            </a:r>
            <a:r>
              <a:rPr lang="en" sz="1000" u="sng">
                <a:solidFill>
                  <a:srgbClr val="000000"/>
                </a:solidFill>
                <a:latin typeface="Montserrat"/>
                <a:ea typeface="Montserrat"/>
                <a:cs typeface="Montserrat"/>
                <a:sym typeface="Montserrat"/>
                <a:hlinkClick r:id="rId3">
                  <a:extLst>
                    <a:ext uri="{A12FA001-AC4F-418D-AE19-62706E023703}">
                      <ahyp:hlinkClr val="tx"/>
                    </a:ext>
                  </a:extLst>
                </a:hlinkClick>
              </a:rPr>
              <a:t>This rule states</a:t>
            </a:r>
            <a:r>
              <a:rPr lang="en" sz="1000">
                <a:solidFill>
                  <a:srgbClr val="000000"/>
                </a:solidFill>
                <a:latin typeface="Montserrat"/>
                <a:ea typeface="Montserrat"/>
                <a:cs typeface="Montserrat"/>
                <a:sym typeface="Montserrat"/>
              </a:rPr>
              <a:t> data that have been deidentified are not treated as “protected health information” (PHI) and their sharing is not restricted.  </a:t>
            </a:r>
            <a:endParaRPr sz="1300">
              <a:solidFill>
                <a:srgbClr val="000000"/>
              </a:solidFill>
              <a:latin typeface="Montserrat"/>
              <a:ea typeface="Montserrat"/>
              <a:cs typeface="Montserrat"/>
              <a:sym typeface="Montserrat"/>
            </a:endParaRPr>
          </a:p>
          <a:p>
            <a:pPr indent="0" lvl="0" marL="0" rtl="0" algn="l">
              <a:spcBef>
                <a:spcPts val="1600"/>
              </a:spcBef>
              <a:spcAft>
                <a:spcPts val="0"/>
              </a:spcAft>
              <a:buNone/>
            </a:pPr>
            <a:r>
              <a:rPr lang="en" sz="1300">
                <a:solidFill>
                  <a:srgbClr val="000000"/>
                </a:solidFill>
                <a:latin typeface="Montserrat SemiBold"/>
                <a:ea typeface="Montserrat SemiBold"/>
                <a:cs typeface="Montserrat SemiBold"/>
                <a:sym typeface="Montserrat SemiBold"/>
              </a:rPr>
              <a:t>Step 2: Organize your data and metadata</a:t>
            </a:r>
            <a:endParaRPr sz="1300">
              <a:solidFill>
                <a:srgbClr val="000000"/>
              </a:solidFill>
              <a:latin typeface="Montserrat SemiBold"/>
              <a:ea typeface="Montserrat SemiBold"/>
              <a:cs typeface="Montserrat SemiBold"/>
              <a:sym typeface="Montserrat SemiBold"/>
            </a:endParaRPr>
          </a:p>
          <a:p>
            <a:pPr indent="-292100" lvl="0" marL="457200" rtl="0" algn="l">
              <a:spcBef>
                <a:spcPts val="400"/>
              </a:spcBef>
              <a:spcAft>
                <a:spcPts val="0"/>
              </a:spcAft>
              <a:buClr>
                <a:srgbClr val="000000"/>
              </a:buClr>
              <a:buSzPts val="1000"/>
              <a:buFont typeface="Montserrat"/>
              <a:buChar char="-"/>
            </a:pPr>
            <a:r>
              <a:rPr lang="en" sz="1000">
                <a:solidFill>
                  <a:srgbClr val="000000"/>
                </a:solidFill>
                <a:latin typeface="Montserrat"/>
                <a:ea typeface="Montserrat"/>
                <a:cs typeface="Montserrat"/>
                <a:sym typeface="Montserrat"/>
              </a:rPr>
              <a:t>It is best to use a consistent organizational scheme for all of one’s projects that involve similar data types.  This will allow reusability of analysis code, as well as allowing one to more easily find data of interest long after they have been used.</a:t>
            </a:r>
            <a:endParaRPr sz="1300">
              <a:solidFill>
                <a:srgbClr val="000000"/>
              </a:solidFill>
              <a:latin typeface="Montserrat"/>
              <a:ea typeface="Montserrat"/>
              <a:cs typeface="Montserrat"/>
              <a:sym typeface="Montserrat"/>
            </a:endParaRPr>
          </a:p>
          <a:p>
            <a:pPr indent="0" lvl="0" marL="0" rtl="0" algn="l">
              <a:spcBef>
                <a:spcPts val="1600"/>
              </a:spcBef>
              <a:spcAft>
                <a:spcPts val="0"/>
              </a:spcAft>
              <a:buNone/>
            </a:pPr>
            <a:r>
              <a:rPr lang="en" sz="1300">
                <a:solidFill>
                  <a:srgbClr val="000000"/>
                </a:solidFill>
                <a:latin typeface="Montserrat SemiBold"/>
                <a:ea typeface="Montserrat SemiBold"/>
                <a:cs typeface="Montserrat SemiBold"/>
                <a:sym typeface="Montserrat SemiBold"/>
              </a:rPr>
              <a:t>Step 3: Determine the most appropriate repository</a:t>
            </a:r>
            <a:endParaRPr sz="1300">
              <a:solidFill>
                <a:srgbClr val="000000"/>
              </a:solidFill>
              <a:latin typeface="Montserrat SemiBold"/>
              <a:ea typeface="Montserrat SemiBold"/>
              <a:cs typeface="Montserrat SemiBold"/>
              <a:sym typeface="Montserrat SemiBold"/>
            </a:endParaRPr>
          </a:p>
          <a:p>
            <a:pPr indent="-292100" lvl="0" marL="457200" rtl="0" algn="l">
              <a:spcBef>
                <a:spcPts val="400"/>
              </a:spcBef>
              <a:spcAft>
                <a:spcPts val="0"/>
              </a:spcAft>
              <a:buClr>
                <a:srgbClr val="000000"/>
              </a:buClr>
              <a:buSzPts val="1000"/>
              <a:buFont typeface="Montserrat"/>
              <a:buChar char="-"/>
            </a:pPr>
            <a:r>
              <a:rPr lang="en" sz="1000">
                <a:solidFill>
                  <a:srgbClr val="000000"/>
                </a:solidFill>
                <a:latin typeface="Montserrat"/>
                <a:ea typeface="Montserrat"/>
                <a:cs typeface="Montserrat"/>
                <a:sym typeface="Montserrat"/>
              </a:rPr>
              <a:t>It is best to choose a repository that follows the FAIR principles</a:t>
            </a:r>
            <a:endParaRPr sz="1000">
              <a:solidFill>
                <a:srgbClr val="000000"/>
              </a:solidFill>
              <a:latin typeface="Montserrat"/>
              <a:ea typeface="Montserrat"/>
              <a:cs typeface="Montserrat"/>
              <a:sym typeface="Montserrat"/>
            </a:endParaRPr>
          </a:p>
          <a:p>
            <a:pPr indent="-292100" lvl="0" marL="457200" rtl="0" algn="l">
              <a:spcBef>
                <a:spcPts val="0"/>
              </a:spcBef>
              <a:spcAft>
                <a:spcPts val="0"/>
              </a:spcAft>
              <a:buClr>
                <a:srgbClr val="000000"/>
              </a:buClr>
              <a:buSzPts val="1000"/>
              <a:buFont typeface="Montserrat"/>
              <a:buChar char="-"/>
            </a:pPr>
            <a:r>
              <a:rPr lang="en" sz="1000">
                <a:solidFill>
                  <a:srgbClr val="000000"/>
                </a:solidFill>
                <a:latin typeface="Montserrat"/>
                <a:ea typeface="Montserrat"/>
                <a:cs typeface="Montserrat"/>
                <a:sym typeface="Montserrat"/>
              </a:rPr>
              <a:t>The repository should provide a persistent identifier for the data (such as a digital object identifier [DOI] or permanent URL [PURL])</a:t>
            </a:r>
            <a:endParaRPr sz="1400">
              <a:solidFill>
                <a:srgbClr val="000000"/>
              </a:solidFill>
              <a:latin typeface="Montserrat"/>
              <a:ea typeface="Montserrat"/>
              <a:cs typeface="Montserrat"/>
              <a:sym typeface="Montserrat"/>
            </a:endParaRPr>
          </a:p>
          <a:p>
            <a:pPr indent="-292100" lvl="0" marL="457200" rtl="0" algn="l">
              <a:spcBef>
                <a:spcPts val="0"/>
              </a:spcBef>
              <a:spcAft>
                <a:spcPts val="0"/>
              </a:spcAft>
              <a:buClr>
                <a:srgbClr val="000000"/>
              </a:buClr>
              <a:buSzPts val="1000"/>
              <a:buFont typeface="Montserrat"/>
              <a:buChar char="-"/>
            </a:pPr>
            <a:r>
              <a:rPr lang="en" sz="1000">
                <a:solidFill>
                  <a:srgbClr val="000000"/>
                </a:solidFill>
                <a:latin typeface="Montserrat"/>
                <a:ea typeface="Montserrat"/>
                <a:cs typeface="Montserrat"/>
                <a:sym typeface="Montserrat"/>
              </a:rPr>
              <a:t>The repository should provide the ability to denote specific versions of the data</a:t>
            </a:r>
            <a:endParaRPr sz="1300">
              <a:solidFill>
                <a:srgbClr val="000000"/>
              </a:solidFill>
              <a:latin typeface="Montserrat"/>
              <a:ea typeface="Montserrat"/>
              <a:cs typeface="Montserrat"/>
              <a:sym typeface="Montserrat"/>
            </a:endParaRPr>
          </a:p>
          <a:p>
            <a:pPr indent="0" lvl="0" marL="0" rtl="0" algn="l">
              <a:spcBef>
                <a:spcPts val="1600"/>
              </a:spcBef>
              <a:spcAft>
                <a:spcPts val="0"/>
              </a:spcAft>
              <a:buNone/>
            </a:pPr>
            <a:r>
              <a:rPr lang="en" sz="1300">
                <a:solidFill>
                  <a:srgbClr val="000000"/>
                </a:solidFill>
                <a:latin typeface="Montserrat SemiBold"/>
                <a:ea typeface="Montserrat SemiBold"/>
                <a:cs typeface="Montserrat SemiBold"/>
                <a:sym typeface="Montserrat SemiBold"/>
              </a:rPr>
              <a:t>Step 4: Determine the terms of sharing for your data</a:t>
            </a:r>
            <a:endParaRPr sz="1300">
              <a:solidFill>
                <a:srgbClr val="000000"/>
              </a:solidFill>
              <a:latin typeface="Montserrat SemiBold"/>
              <a:ea typeface="Montserrat SemiBold"/>
              <a:cs typeface="Montserrat SemiBold"/>
              <a:sym typeface="Montserrat SemiBold"/>
            </a:endParaRPr>
          </a:p>
          <a:p>
            <a:pPr indent="-292100" lvl="0" marL="457200" rtl="0" algn="l">
              <a:spcBef>
                <a:spcPts val="400"/>
              </a:spcBef>
              <a:spcAft>
                <a:spcPts val="0"/>
              </a:spcAft>
              <a:buClr>
                <a:srgbClr val="000000"/>
              </a:buClr>
              <a:buSzPts val="1000"/>
              <a:buFont typeface="Montserrat"/>
              <a:buChar char="-"/>
            </a:pPr>
            <a:r>
              <a:rPr lang="en" sz="1000">
                <a:solidFill>
                  <a:srgbClr val="000000"/>
                </a:solidFill>
                <a:latin typeface="Montserrat"/>
                <a:ea typeface="Montserrat"/>
                <a:cs typeface="Montserrat"/>
                <a:sym typeface="Montserrat"/>
              </a:rPr>
              <a:t>All shared data should be accompanied by a set of terms under which the data are released.  This makes it clear to any potential user of the data what rights and obligations they have, and prevents them from needing to contact you with questions about these issues. </a:t>
            </a:r>
            <a:endParaRPr sz="1300">
              <a:solidFill>
                <a:srgbClr val="000000"/>
              </a:solidFill>
              <a:latin typeface="Montserrat SemiBold"/>
              <a:ea typeface="Montserrat SemiBold"/>
              <a:cs typeface="Montserrat SemiBold"/>
              <a:sym typeface="Montserrat SemiBold"/>
            </a:endParaRPr>
          </a:p>
        </p:txBody>
      </p:sp>
      <p:sp>
        <p:nvSpPr>
          <p:cNvPr id="263" name="Google Shape;263;p42"/>
          <p:cNvSpPr txBox="1"/>
          <p:nvPr/>
        </p:nvSpPr>
        <p:spPr>
          <a:xfrm>
            <a:off x="5273225" y="159175"/>
            <a:ext cx="3720000" cy="993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Montserrat"/>
                <a:ea typeface="Montserrat"/>
                <a:cs typeface="Montserrat"/>
                <a:sym typeface="Montserrat"/>
              </a:rPr>
              <a:t>More info here: </a:t>
            </a:r>
            <a:r>
              <a:rPr lang="en" sz="1100" u="sng">
                <a:solidFill>
                  <a:schemeClr val="hlink"/>
                </a:solidFill>
                <a:latin typeface="Montserrat"/>
                <a:ea typeface="Montserrat"/>
                <a:cs typeface="Montserrat"/>
                <a:sym typeface="Montserrat"/>
                <a:hlinkClick r:id="rId4"/>
              </a:rPr>
              <a:t>https://docs.google.com/document/d/1k7f23L4WqDGUUGjkUf03emLlsdDLRr4aponQ6jOFv1s/edit#</a:t>
            </a:r>
            <a:endParaRPr sz="1500">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Data Sharing: </a:t>
            </a:r>
            <a:r>
              <a:rPr i="1" lang="en"/>
              <a:t>What if I discover an error in my data?</a:t>
            </a:r>
            <a:endParaRPr i="1"/>
          </a:p>
        </p:txBody>
      </p:sp>
      <p:sp>
        <p:nvSpPr>
          <p:cNvPr id="269" name="Google Shape;269;p43"/>
          <p:cNvSpPr txBox="1"/>
          <p:nvPr>
            <p:ph idx="1" type="body"/>
          </p:nvPr>
        </p:nvSpPr>
        <p:spPr>
          <a:xfrm>
            <a:off x="3197600" y="1152475"/>
            <a:ext cx="5765700" cy="34164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chemeClr val="dk1"/>
              </a:buClr>
              <a:buSzPts val="1500"/>
              <a:buFont typeface="Montserrat"/>
              <a:buChar char="●"/>
            </a:pPr>
            <a:r>
              <a:rPr lang="en">
                <a:solidFill>
                  <a:schemeClr val="dk1"/>
                </a:solidFill>
                <a:latin typeface="Montserrat"/>
                <a:ea typeface="Montserrat"/>
                <a:cs typeface="Montserrat"/>
                <a:sym typeface="Montserrat"/>
              </a:rPr>
              <a:t>The need to fix errors highlights the importance of using a repository that allows versioning of the data.</a:t>
            </a:r>
            <a:endParaRPr>
              <a:solidFill>
                <a:schemeClr val="dk1"/>
              </a:solidFill>
              <a:latin typeface="Montserrat"/>
              <a:ea typeface="Montserrat"/>
              <a:cs typeface="Montserrat"/>
              <a:sym typeface="Montserrat"/>
            </a:endParaRPr>
          </a:p>
          <a:p>
            <a:pPr indent="0" lvl="0" marL="457200" rtl="0" algn="l">
              <a:lnSpc>
                <a:spcPct val="115000"/>
              </a:lnSpc>
              <a:spcBef>
                <a:spcPts val="0"/>
              </a:spcBef>
              <a:spcAft>
                <a:spcPts val="0"/>
              </a:spcAft>
              <a:buNone/>
            </a:pPr>
            <a:r>
              <a:t/>
            </a:r>
            <a:endParaRPr>
              <a:solidFill>
                <a:schemeClr val="dk1"/>
              </a:solidFill>
              <a:latin typeface="Montserrat"/>
              <a:ea typeface="Montserrat"/>
              <a:cs typeface="Montserrat"/>
              <a:sym typeface="Montserrat"/>
            </a:endParaRPr>
          </a:p>
          <a:p>
            <a:pPr indent="-323850" lvl="0" marL="457200" rtl="0" algn="l">
              <a:lnSpc>
                <a:spcPct val="115000"/>
              </a:lnSpc>
              <a:spcBef>
                <a:spcPts val="0"/>
              </a:spcBef>
              <a:spcAft>
                <a:spcPts val="0"/>
              </a:spcAft>
              <a:buClr>
                <a:schemeClr val="dk1"/>
              </a:buClr>
              <a:buSzPts val="1500"/>
              <a:buFont typeface="Montserrat"/>
              <a:buChar char="●"/>
            </a:pPr>
            <a:r>
              <a:rPr lang="en">
                <a:solidFill>
                  <a:schemeClr val="dk1"/>
                </a:solidFill>
                <a:latin typeface="Montserrat"/>
                <a:ea typeface="Montserrat"/>
                <a:cs typeface="Montserrat"/>
                <a:sym typeface="Montserrat"/>
              </a:rPr>
              <a:t>Some repositories allow one to simply upload a revised version of the data</a:t>
            </a:r>
            <a:endParaRPr>
              <a:solidFill>
                <a:schemeClr val="dk1"/>
              </a:solidFill>
              <a:latin typeface="Montserrat"/>
              <a:ea typeface="Montserrat"/>
              <a:cs typeface="Montserrat"/>
              <a:sym typeface="Montserrat"/>
            </a:endParaRPr>
          </a:p>
          <a:p>
            <a:pPr indent="-311150" lvl="1" marL="914400" rtl="0" algn="l">
              <a:lnSpc>
                <a:spcPct val="115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Consider writing a description for the README file describing the error and how it was resolved.  </a:t>
            </a:r>
            <a:endParaRPr sz="1300">
              <a:solidFill>
                <a:schemeClr val="dk1"/>
              </a:solidFill>
              <a:latin typeface="Montserrat"/>
              <a:ea typeface="Montserrat"/>
              <a:cs typeface="Montserrat"/>
              <a:sym typeface="Montserrat"/>
            </a:endParaRPr>
          </a:p>
          <a:p>
            <a:pPr indent="-311150" lvl="1" marL="914400" rtl="0" algn="l">
              <a:lnSpc>
                <a:spcPct val="115000"/>
              </a:lnSpc>
              <a:spcBef>
                <a:spcPts val="0"/>
              </a:spcBef>
              <a:spcAft>
                <a:spcPts val="0"/>
              </a:spcAft>
              <a:buClr>
                <a:schemeClr val="dk1"/>
              </a:buClr>
              <a:buSzPts val="1300"/>
              <a:buFont typeface="Montserrat"/>
              <a:buChar char="○"/>
            </a:pPr>
            <a:r>
              <a:rPr lang="en" sz="1300">
                <a:solidFill>
                  <a:schemeClr val="dk1"/>
                </a:solidFill>
                <a:latin typeface="Montserrat"/>
                <a:ea typeface="Montserrat"/>
                <a:cs typeface="Montserrat"/>
                <a:sym typeface="Montserrat"/>
              </a:rPr>
              <a:t>Alternatively, include a CHANGES file that details all changes made to the data for each version.</a:t>
            </a:r>
            <a:endParaRPr sz="1300">
              <a:solidFill>
                <a:schemeClr val="dk1"/>
              </a:solidFill>
              <a:latin typeface="Montserrat"/>
              <a:ea typeface="Montserrat"/>
              <a:cs typeface="Montserrat"/>
              <a:sym typeface="Montserrat"/>
            </a:endParaRPr>
          </a:p>
          <a:p>
            <a:pPr indent="0" lvl="0" marL="914400" rtl="0" algn="l">
              <a:lnSpc>
                <a:spcPct val="115000"/>
              </a:lnSpc>
              <a:spcBef>
                <a:spcPts val="0"/>
              </a:spcBef>
              <a:spcAft>
                <a:spcPts val="0"/>
              </a:spcAft>
              <a:buNone/>
            </a:pPr>
            <a:r>
              <a:t/>
            </a:r>
            <a:endParaRPr sz="1300">
              <a:solidFill>
                <a:schemeClr val="dk1"/>
              </a:solidFill>
              <a:latin typeface="Montserrat"/>
              <a:ea typeface="Montserrat"/>
              <a:cs typeface="Montserrat"/>
              <a:sym typeface="Montserrat"/>
            </a:endParaRPr>
          </a:p>
          <a:p>
            <a:pPr indent="-323850" lvl="0" marL="457200" rtl="0" algn="l">
              <a:lnSpc>
                <a:spcPct val="115000"/>
              </a:lnSpc>
              <a:spcBef>
                <a:spcPts val="0"/>
              </a:spcBef>
              <a:spcAft>
                <a:spcPts val="0"/>
              </a:spcAft>
              <a:buClr>
                <a:schemeClr val="dk1"/>
              </a:buClr>
              <a:buSzPts val="1500"/>
              <a:buFont typeface="Montserrat"/>
              <a:buChar char="●"/>
            </a:pPr>
            <a:r>
              <a:rPr lang="en">
                <a:solidFill>
                  <a:schemeClr val="dk1"/>
                </a:solidFill>
                <a:latin typeface="Montserrat"/>
                <a:ea typeface="Montserrat"/>
                <a:cs typeface="Montserrat"/>
                <a:sym typeface="Montserrat"/>
              </a:rPr>
              <a:t>For repositories that involve manual submission, immediately reach out to the repository hosting the data. describing what the error is and how you would like to proceed with remedying it.</a:t>
            </a:r>
            <a:endParaRPr sz="1900">
              <a:latin typeface="Montserrat"/>
              <a:ea typeface="Montserrat"/>
              <a:cs typeface="Montserrat"/>
              <a:sym typeface="Montserrat"/>
            </a:endParaRPr>
          </a:p>
        </p:txBody>
      </p:sp>
      <p:pic>
        <p:nvPicPr>
          <p:cNvPr id="270" name="Google Shape;270;p43"/>
          <p:cNvPicPr preferRelativeResize="0"/>
          <p:nvPr/>
        </p:nvPicPr>
        <p:blipFill>
          <a:blip r:embed="rId3">
            <a:alphaModFix/>
          </a:blip>
          <a:stretch>
            <a:fillRect/>
          </a:stretch>
        </p:blipFill>
        <p:spPr>
          <a:xfrm>
            <a:off x="383349" y="1905225"/>
            <a:ext cx="2689800" cy="17941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4"/>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Sharing: Why share code?</a:t>
            </a:r>
            <a:endParaRPr/>
          </a:p>
        </p:txBody>
      </p:sp>
      <p:sp>
        <p:nvSpPr>
          <p:cNvPr id="276" name="Google Shape;276;p44"/>
          <p:cNvSpPr txBox="1"/>
          <p:nvPr>
            <p:ph idx="1" type="body"/>
          </p:nvPr>
        </p:nvSpPr>
        <p:spPr>
          <a:xfrm>
            <a:off x="311700" y="906925"/>
            <a:ext cx="8673300" cy="3661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Sharing your code improves reproducibility. </a:t>
            </a:r>
            <a:r>
              <a:rPr lang="en" sz="1100">
                <a:solidFill>
                  <a:schemeClr val="dk1"/>
                </a:solidFill>
                <a:latin typeface="Montserrat"/>
                <a:ea typeface="Montserrat"/>
                <a:cs typeface="Montserrat"/>
                <a:sym typeface="Montserrat"/>
              </a:rPr>
              <a:t>If someone reads your code and is surprised by the results, they can take your code and immediately run it on your or other data, insteading of having to take the time to estimate your code from scratch using the manuscript, potentially introducing misinterpretations or bugs resulting in different results for non interesting reasons.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Your code makes things transparent. </a:t>
            </a:r>
            <a:r>
              <a:rPr lang="en" sz="1100">
                <a:solidFill>
                  <a:schemeClr val="lt1"/>
                </a:solidFill>
                <a:latin typeface="Montserrat"/>
                <a:ea typeface="Montserrat"/>
                <a:cs typeface="Montserrat"/>
                <a:sym typeface="Montserrat"/>
              </a:rPr>
              <a:t>It makes many choices explicit that are normally implicit or nonexistent in published manuscripts (How did you clean the data? How did you implement the model? Are there any idiosyncratic choices that went unmentioned previously?). </a:t>
            </a:r>
            <a:endParaRPr sz="11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Online code supports collaboration. </a:t>
            </a:r>
            <a:r>
              <a:rPr lang="en" sz="1100">
                <a:solidFill>
                  <a:schemeClr val="lt1"/>
                </a:solidFill>
                <a:latin typeface="Montserrat"/>
                <a:ea typeface="Montserrat"/>
                <a:cs typeface="Montserrat"/>
                <a:sym typeface="Montserrat"/>
              </a:rPr>
              <a:t>You are a busy scientist, and in the case that someone wants to reuse/repurpose/extend your code, there can be a large start up cost of time and energy for both you and the potential collaborator to find time to share code and go over how to use it. Making your code available online, organized with READMEs and a license can decrease the overhead on getting a potential collaborator started, speeding up the scientific process.</a:t>
            </a:r>
            <a:endParaRPr sz="11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More eyes on a project can catch more errors. </a:t>
            </a:r>
            <a:r>
              <a:rPr lang="en" sz="1100">
                <a:solidFill>
                  <a:schemeClr val="lt1"/>
                </a:solidFill>
                <a:latin typeface="Montserrat"/>
                <a:ea typeface="Montserrat"/>
                <a:cs typeface="Montserrat"/>
                <a:sym typeface="Montserrat"/>
              </a:rPr>
              <a:t>Errors are bound to happen, whether they come in the form of typos, misordered lines, accidental assumptions, or more insidious forms. </a:t>
            </a:r>
            <a:endParaRPr sz="11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Creating shareable code from the beginning can actually save you time. </a:t>
            </a:r>
            <a:r>
              <a:rPr lang="en" sz="1100">
                <a:solidFill>
                  <a:schemeClr val="lt1"/>
                </a:solidFill>
                <a:latin typeface="Montserrat"/>
                <a:ea typeface="Montserrat"/>
                <a:cs typeface="Montserrat"/>
                <a:sym typeface="Montserrat"/>
              </a:rPr>
              <a:t>Using versioning and other habits of shareable coding can prevent irreparably breaking code, and can help you keep track of the changes you’ve made in the process of creating the code. </a:t>
            </a:r>
            <a:endParaRPr>
              <a:solidFill>
                <a:schemeClr val="lt1"/>
              </a:solidFill>
              <a:latin typeface="Montserrat"/>
              <a:ea typeface="Montserrat"/>
              <a:cs typeface="Montserrat"/>
              <a:sym typeface="Montserra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5"/>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Sharing: Why share code?</a:t>
            </a:r>
            <a:endParaRPr/>
          </a:p>
        </p:txBody>
      </p:sp>
      <p:sp>
        <p:nvSpPr>
          <p:cNvPr id="282" name="Google Shape;282;p45"/>
          <p:cNvSpPr txBox="1"/>
          <p:nvPr>
            <p:ph idx="1" type="body"/>
          </p:nvPr>
        </p:nvSpPr>
        <p:spPr>
          <a:xfrm>
            <a:off x="311700" y="906925"/>
            <a:ext cx="8673300" cy="3661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Sharing your code improves reproducibility. </a:t>
            </a:r>
            <a:r>
              <a:rPr lang="en" sz="1100">
                <a:solidFill>
                  <a:schemeClr val="dk1"/>
                </a:solidFill>
                <a:latin typeface="Montserrat"/>
                <a:ea typeface="Montserrat"/>
                <a:cs typeface="Montserrat"/>
                <a:sym typeface="Montserrat"/>
              </a:rPr>
              <a:t>If someone reads your code and is surprised by the results, they can take your code and immediately run it on your or other data, insteading of having to take the time to estimate your code from scratch using the manuscript, potentially introducing misinterpretations or bugs resulting in different results for non interesting reasons.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Your code makes things transparent. </a:t>
            </a:r>
            <a:r>
              <a:rPr lang="en" sz="1100">
                <a:solidFill>
                  <a:schemeClr val="dk1"/>
                </a:solidFill>
                <a:latin typeface="Montserrat"/>
                <a:ea typeface="Montserrat"/>
                <a:cs typeface="Montserrat"/>
                <a:sym typeface="Montserrat"/>
              </a:rPr>
              <a:t>It makes many choices explicit that are normally implicit or nonexistent in published manuscripts (How did you clean the data? How did you implement the model? Are there any idiosyncratic choices that went unmentioned previously?).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Online code supports collaboration. </a:t>
            </a:r>
            <a:r>
              <a:rPr lang="en" sz="1100">
                <a:solidFill>
                  <a:schemeClr val="lt1"/>
                </a:solidFill>
                <a:latin typeface="Montserrat"/>
                <a:ea typeface="Montserrat"/>
                <a:cs typeface="Montserrat"/>
                <a:sym typeface="Montserrat"/>
              </a:rPr>
              <a:t>You are a busy scientist, and in the case that someone wants to reuse/repurpose/extend your code, there can be a large start up cost of time and energy for both you and the potential collaborator to find time to share code and go over how to use it. Making your code available online, organized with READMEs and a license can decrease the overhead on getting a potential collaborator started, speeding up the scientific process.</a:t>
            </a:r>
            <a:endParaRPr sz="11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More eyes on a project can catch more errors. </a:t>
            </a:r>
            <a:r>
              <a:rPr lang="en" sz="1100">
                <a:solidFill>
                  <a:schemeClr val="lt1"/>
                </a:solidFill>
                <a:latin typeface="Montserrat"/>
                <a:ea typeface="Montserrat"/>
                <a:cs typeface="Montserrat"/>
                <a:sym typeface="Montserrat"/>
              </a:rPr>
              <a:t>Errors are bound to happen, whether they come in the form of typos, misordered lines, accidental assumptions, or more insidious forms. </a:t>
            </a:r>
            <a:endParaRPr sz="11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Creating shareable code from the beginning can actually save you time. </a:t>
            </a:r>
            <a:r>
              <a:rPr lang="en" sz="1100">
                <a:solidFill>
                  <a:schemeClr val="lt1"/>
                </a:solidFill>
                <a:latin typeface="Montserrat"/>
                <a:ea typeface="Montserrat"/>
                <a:cs typeface="Montserrat"/>
                <a:sym typeface="Montserrat"/>
              </a:rPr>
              <a:t>Using versioning and other habits of shareable coding can prevent irreparably breaking code, and can help you keep track of the changes you’ve made in the process of creating the code. </a:t>
            </a:r>
            <a:endParaRPr>
              <a:solidFill>
                <a:schemeClr val="lt1"/>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46"/>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Sharing: Why share code?</a:t>
            </a:r>
            <a:endParaRPr/>
          </a:p>
        </p:txBody>
      </p:sp>
      <p:sp>
        <p:nvSpPr>
          <p:cNvPr id="288" name="Google Shape;288;p46"/>
          <p:cNvSpPr txBox="1"/>
          <p:nvPr>
            <p:ph idx="1" type="body"/>
          </p:nvPr>
        </p:nvSpPr>
        <p:spPr>
          <a:xfrm>
            <a:off x="311700" y="906925"/>
            <a:ext cx="8673300" cy="3661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Sharing your code improves reproducibility. </a:t>
            </a:r>
            <a:r>
              <a:rPr lang="en" sz="1100">
                <a:solidFill>
                  <a:schemeClr val="dk1"/>
                </a:solidFill>
                <a:latin typeface="Montserrat"/>
                <a:ea typeface="Montserrat"/>
                <a:cs typeface="Montserrat"/>
                <a:sym typeface="Montserrat"/>
              </a:rPr>
              <a:t>If someone reads your code and is surprised by the results, they can take your code and immediately run it on your or other data, insteading of having to take the time to estimate your code from scratch using the manuscript, potentially introducing misinterpretations or bugs resulting in different results for non interesting reasons.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Your code makes things transparent. </a:t>
            </a:r>
            <a:r>
              <a:rPr lang="en" sz="1100">
                <a:solidFill>
                  <a:schemeClr val="dk1"/>
                </a:solidFill>
                <a:latin typeface="Montserrat"/>
                <a:ea typeface="Montserrat"/>
                <a:cs typeface="Montserrat"/>
                <a:sym typeface="Montserrat"/>
              </a:rPr>
              <a:t>It makes many choices explicit that are normally implicit or nonexistent in published manuscripts (How did you clean the data? How did you implement the model? Are there any idiosyncratic choices that went unmentioned previously?).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Online code supports collaboration. </a:t>
            </a:r>
            <a:r>
              <a:rPr lang="en" sz="1100">
                <a:solidFill>
                  <a:schemeClr val="dk1"/>
                </a:solidFill>
                <a:latin typeface="Montserrat"/>
                <a:ea typeface="Montserrat"/>
                <a:cs typeface="Montserrat"/>
                <a:sym typeface="Montserrat"/>
              </a:rPr>
              <a:t>You are a busy scientist, and in the case that someone wants to reuse/repurpose/extend your code, there can be a large start up cost of time and energy for both you and the potential collaborator to find time to share code and go over how to use it. Making your code available online, organized with READMEs and a license can decrease the overhead on getting a potential collaborator started, speeding up the scientific process.</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More eyes on a project can catch more errors. </a:t>
            </a:r>
            <a:r>
              <a:rPr lang="en" sz="1100">
                <a:solidFill>
                  <a:schemeClr val="lt1"/>
                </a:solidFill>
                <a:latin typeface="Montserrat"/>
                <a:ea typeface="Montserrat"/>
                <a:cs typeface="Montserrat"/>
                <a:sym typeface="Montserrat"/>
              </a:rPr>
              <a:t>Errors are bound to happen, whether they come in the form of typos, misordered lines, accidental assumptions, or more insidious forms. </a:t>
            </a:r>
            <a:endParaRPr sz="11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lt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Creating shareable code from the beginning can actually save you time. </a:t>
            </a:r>
            <a:r>
              <a:rPr lang="en" sz="1100">
                <a:solidFill>
                  <a:schemeClr val="lt1"/>
                </a:solidFill>
                <a:latin typeface="Montserrat"/>
                <a:ea typeface="Montserrat"/>
                <a:cs typeface="Montserrat"/>
                <a:sym typeface="Montserrat"/>
              </a:rPr>
              <a:t>Using versioning and other habits of shareable coding can prevent irreparably breaking code, and can help you keep track of the changes you’ve made in the process of creating the code. </a:t>
            </a:r>
            <a:endParaRPr>
              <a:solidFill>
                <a:schemeClr val="lt1"/>
              </a:solidFill>
              <a:latin typeface="Montserrat"/>
              <a:ea typeface="Montserrat"/>
              <a:cs typeface="Montserrat"/>
              <a:sym typeface="Montserra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7"/>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Sharing: Why share code?</a:t>
            </a:r>
            <a:endParaRPr/>
          </a:p>
        </p:txBody>
      </p:sp>
      <p:sp>
        <p:nvSpPr>
          <p:cNvPr id="294" name="Google Shape;294;p47"/>
          <p:cNvSpPr txBox="1"/>
          <p:nvPr>
            <p:ph idx="1" type="body"/>
          </p:nvPr>
        </p:nvSpPr>
        <p:spPr>
          <a:xfrm>
            <a:off x="311700" y="906925"/>
            <a:ext cx="8673300" cy="3661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Sharing your code improves reproducibility. </a:t>
            </a:r>
            <a:r>
              <a:rPr lang="en" sz="1100">
                <a:solidFill>
                  <a:schemeClr val="dk1"/>
                </a:solidFill>
                <a:latin typeface="Montserrat"/>
                <a:ea typeface="Montserrat"/>
                <a:cs typeface="Montserrat"/>
                <a:sym typeface="Montserrat"/>
              </a:rPr>
              <a:t>If someone reads your code and is surprised by the results, they can take your code and immediately run it on your or other data, insteading of having to take the time to estimate your code from scratch using the manuscript, potentially introducing misinterpretations or bugs resulting in different results for non interesting reasons.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Your code makes things transparent. </a:t>
            </a:r>
            <a:r>
              <a:rPr lang="en" sz="1100">
                <a:solidFill>
                  <a:schemeClr val="dk1"/>
                </a:solidFill>
                <a:latin typeface="Montserrat"/>
                <a:ea typeface="Montserrat"/>
                <a:cs typeface="Montserrat"/>
                <a:sym typeface="Montserrat"/>
              </a:rPr>
              <a:t>It makes many choices explicit that are normally implicit or nonexistent in published manuscripts (How did you clean the data? How did you implement the model? Are there any idiosyncratic choices that went unmentioned previously?).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Online code supports collaboration. </a:t>
            </a:r>
            <a:r>
              <a:rPr lang="en" sz="1100">
                <a:solidFill>
                  <a:schemeClr val="dk1"/>
                </a:solidFill>
                <a:latin typeface="Montserrat"/>
                <a:ea typeface="Montserrat"/>
                <a:cs typeface="Montserrat"/>
                <a:sym typeface="Montserrat"/>
              </a:rPr>
              <a:t>You are a busy scientist, and in the case that someone wants to reuse/repurpose/extend your code, there can be a large start up cost of time and energy for both you and the potential collaborator to find time to share code and go over how to use it. Making your code available online, organized with READMEs and a license can decrease the overhead on getting a potential collaborator started, speeding up the scientific process.</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More eyes on a project can catch more errors. </a:t>
            </a:r>
            <a:r>
              <a:rPr lang="en" sz="1100">
                <a:solidFill>
                  <a:schemeClr val="dk1"/>
                </a:solidFill>
                <a:latin typeface="Montserrat"/>
                <a:ea typeface="Montserrat"/>
                <a:cs typeface="Montserrat"/>
                <a:sym typeface="Montserrat"/>
              </a:rPr>
              <a:t>Errors are bound to happen, whether they come in the form of typos, misordered lines, accidental assumptions, or more insidious forms.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lt1"/>
              </a:buClr>
              <a:buSzPts val="1100"/>
              <a:buFont typeface="Montserrat"/>
              <a:buAutoNum type="arabicPeriod"/>
            </a:pPr>
            <a:r>
              <a:rPr lang="en" sz="1100">
                <a:solidFill>
                  <a:schemeClr val="lt1"/>
                </a:solidFill>
                <a:latin typeface="Montserrat SemiBold"/>
                <a:ea typeface="Montserrat SemiBold"/>
                <a:cs typeface="Montserrat SemiBold"/>
                <a:sym typeface="Montserrat SemiBold"/>
              </a:rPr>
              <a:t>Creating shareable code from the beginning can actually save you time. </a:t>
            </a:r>
            <a:r>
              <a:rPr lang="en" sz="1100">
                <a:solidFill>
                  <a:schemeClr val="lt1"/>
                </a:solidFill>
                <a:latin typeface="Montserrat"/>
                <a:ea typeface="Montserrat"/>
                <a:cs typeface="Montserrat"/>
                <a:sym typeface="Montserrat"/>
              </a:rPr>
              <a:t>Using versioning and other habits of shareable coding can prevent irreparably breaking code, and can help you keep track of the changes you’ve made in the process of creating the code. </a:t>
            </a:r>
            <a:endParaRPr>
              <a:solidFill>
                <a:schemeClr val="lt1"/>
              </a:solidFill>
              <a:latin typeface="Montserrat"/>
              <a:ea typeface="Montserrat"/>
              <a:cs typeface="Montserrat"/>
              <a:sym typeface="Montserrat"/>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8"/>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Sharing: Why share code?</a:t>
            </a:r>
            <a:endParaRPr/>
          </a:p>
        </p:txBody>
      </p:sp>
      <p:sp>
        <p:nvSpPr>
          <p:cNvPr id="300" name="Google Shape;300;p48"/>
          <p:cNvSpPr txBox="1"/>
          <p:nvPr>
            <p:ph idx="1" type="body"/>
          </p:nvPr>
        </p:nvSpPr>
        <p:spPr>
          <a:xfrm>
            <a:off x="311700" y="906925"/>
            <a:ext cx="8673300" cy="3661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Sharing your code improves reproducibility. </a:t>
            </a:r>
            <a:r>
              <a:rPr lang="en" sz="1100">
                <a:solidFill>
                  <a:schemeClr val="dk1"/>
                </a:solidFill>
                <a:latin typeface="Montserrat"/>
                <a:ea typeface="Montserrat"/>
                <a:cs typeface="Montserrat"/>
                <a:sym typeface="Montserrat"/>
              </a:rPr>
              <a:t>If someone reads your code and is surprised by the results, they can take your code and immediately run it on your or other data, insteading of having to take the time to estimate your code from scratch using the manuscript, potentially introducing misinterpretations or bugs resulting in different results for non interesting reasons.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Your code makes things transparent. </a:t>
            </a:r>
            <a:r>
              <a:rPr lang="en" sz="1100">
                <a:solidFill>
                  <a:schemeClr val="dk1"/>
                </a:solidFill>
                <a:latin typeface="Montserrat"/>
                <a:ea typeface="Montserrat"/>
                <a:cs typeface="Montserrat"/>
                <a:sym typeface="Montserrat"/>
              </a:rPr>
              <a:t>It makes many choices explicit that are normally implicit or nonexistent in published manuscripts (How did you clean the data? How did you implement the model? Are there any idiosyncratic choices that went unmentioned previously?).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Online code supports collaboration. </a:t>
            </a:r>
            <a:r>
              <a:rPr lang="en" sz="1100">
                <a:solidFill>
                  <a:schemeClr val="dk1"/>
                </a:solidFill>
                <a:latin typeface="Montserrat"/>
                <a:ea typeface="Montserrat"/>
                <a:cs typeface="Montserrat"/>
                <a:sym typeface="Montserrat"/>
              </a:rPr>
              <a:t>You are a busy scientist, and in the case that someone wants to reuse/repurpose/extend your code, there can be a large start up cost of time and energy for both you and the potential collaborator to find time to share code and go over how to use it. Making your code available online, organized with READMEs and a license can decrease the overhead on getting a potential collaborator started, speeding up the scientific process.</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More eyes on a project can catch more errors. </a:t>
            </a:r>
            <a:r>
              <a:rPr lang="en" sz="1100">
                <a:solidFill>
                  <a:schemeClr val="dk1"/>
                </a:solidFill>
                <a:latin typeface="Montserrat"/>
                <a:ea typeface="Montserrat"/>
                <a:cs typeface="Montserrat"/>
                <a:sym typeface="Montserrat"/>
              </a:rPr>
              <a:t>Errors are bound to happen, whether they come in the form of typos, misordered lines, accidental assumptions, or more insidious forms. </a:t>
            </a:r>
            <a:endParaRPr sz="1100">
              <a:solidFill>
                <a:schemeClr val="dk1"/>
              </a:solidFill>
              <a:latin typeface="Montserrat"/>
              <a:ea typeface="Montserrat"/>
              <a:cs typeface="Montserrat"/>
              <a:sym typeface="Montserrat"/>
            </a:endParaRPr>
          </a:p>
          <a:p>
            <a:pPr indent="0" lvl="0" marL="457200" rtl="0" algn="l">
              <a:spcBef>
                <a:spcPts val="0"/>
              </a:spcBef>
              <a:spcAft>
                <a:spcPts val="0"/>
              </a:spcAft>
              <a:buNone/>
            </a:pPr>
            <a:r>
              <a:t/>
            </a:r>
            <a:endParaRPr sz="1100">
              <a:solidFill>
                <a:schemeClr val="dk1"/>
              </a:solidFill>
              <a:latin typeface="Montserrat"/>
              <a:ea typeface="Montserrat"/>
              <a:cs typeface="Montserrat"/>
              <a:sym typeface="Montserrat"/>
            </a:endParaRPr>
          </a:p>
          <a:p>
            <a:pPr indent="-298450" lvl="0" marL="457200" rtl="0" algn="l">
              <a:spcBef>
                <a:spcPts val="0"/>
              </a:spcBef>
              <a:spcAft>
                <a:spcPts val="0"/>
              </a:spcAft>
              <a:buClr>
                <a:schemeClr val="dk1"/>
              </a:buClr>
              <a:buSzPts val="1100"/>
              <a:buFont typeface="Montserrat"/>
              <a:buAutoNum type="arabicPeriod"/>
            </a:pPr>
            <a:r>
              <a:rPr lang="en" sz="1100">
                <a:solidFill>
                  <a:schemeClr val="dk1"/>
                </a:solidFill>
                <a:latin typeface="Montserrat SemiBold"/>
                <a:ea typeface="Montserrat SemiBold"/>
                <a:cs typeface="Montserrat SemiBold"/>
                <a:sym typeface="Montserrat SemiBold"/>
              </a:rPr>
              <a:t>Creating shareable code from the beginning can actually save you time. </a:t>
            </a:r>
            <a:r>
              <a:rPr lang="en" sz="1100">
                <a:solidFill>
                  <a:schemeClr val="dk1"/>
                </a:solidFill>
                <a:latin typeface="Montserrat"/>
                <a:ea typeface="Montserrat"/>
                <a:cs typeface="Montserrat"/>
                <a:sym typeface="Montserrat"/>
              </a:rPr>
              <a:t>Using versioning and other habits of shareable coding can prevent irreparably breaking code, and can help you keep track of the changes you’ve made in the process of creating the code. </a:t>
            </a:r>
            <a:endParaRPr>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Sharing</a:t>
            </a:r>
            <a:endParaRPr/>
          </a:p>
        </p:txBody>
      </p:sp>
      <p:sp>
        <p:nvSpPr>
          <p:cNvPr id="306" name="Google Shape;306;p4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1800"/>
              </a:spcBef>
              <a:spcAft>
                <a:spcPts val="0"/>
              </a:spcAft>
              <a:buNone/>
            </a:pPr>
            <a:r>
              <a:rPr lang="en" sz="1600">
                <a:solidFill>
                  <a:schemeClr val="dk1"/>
                </a:solidFill>
                <a:latin typeface="Montserrat"/>
                <a:ea typeface="Montserrat"/>
                <a:cs typeface="Montserrat"/>
                <a:sym typeface="Montserrat"/>
              </a:rPr>
              <a:t>Step 1: Set up git and Github</a:t>
            </a:r>
            <a:endParaRPr sz="1600">
              <a:solidFill>
                <a:schemeClr val="dk1"/>
              </a:solidFill>
              <a:latin typeface="Montserrat"/>
              <a:ea typeface="Montserrat"/>
              <a:cs typeface="Montserrat"/>
              <a:sym typeface="Montserrat"/>
            </a:endParaRPr>
          </a:p>
          <a:p>
            <a:pPr indent="0" lvl="0" marL="0" rtl="0" algn="l">
              <a:spcBef>
                <a:spcPts val="1800"/>
              </a:spcBef>
              <a:spcAft>
                <a:spcPts val="0"/>
              </a:spcAft>
              <a:buNone/>
            </a:pPr>
            <a:r>
              <a:rPr lang="en" sz="1600">
                <a:solidFill>
                  <a:schemeClr val="dk1"/>
                </a:solidFill>
                <a:latin typeface="Montserrat"/>
                <a:ea typeface="Montserrat"/>
                <a:cs typeface="Montserrat"/>
                <a:sym typeface="Montserrat"/>
              </a:rPr>
              <a:t>Step 2: Choose a license for your code</a:t>
            </a:r>
            <a:endParaRPr sz="1600">
              <a:solidFill>
                <a:schemeClr val="dk1"/>
              </a:solidFill>
              <a:latin typeface="Montserrat"/>
              <a:ea typeface="Montserrat"/>
              <a:cs typeface="Montserrat"/>
              <a:sym typeface="Montserrat"/>
            </a:endParaRPr>
          </a:p>
          <a:p>
            <a:pPr indent="0" lvl="0" marL="0" rtl="0" algn="l">
              <a:spcBef>
                <a:spcPts val="1800"/>
              </a:spcBef>
              <a:spcAft>
                <a:spcPts val="0"/>
              </a:spcAft>
              <a:buNone/>
            </a:pPr>
            <a:r>
              <a:rPr lang="en" sz="1600">
                <a:solidFill>
                  <a:schemeClr val="dk1"/>
                </a:solidFill>
                <a:latin typeface="Montserrat"/>
                <a:ea typeface="Montserrat"/>
                <a:cs typeface="Montserrat"/>
                <a:sym typeface="Montserrat"/>
              </a:rPr>
              <a:t>Step 3: Create a new repository on Github, and clone it to your computers</a:t>
            </a:r>
            <a:endParaRPr sz="1600">
              <a:solidFill>
                <a:schemeClr val="dk1"/>
              </a:solidFill>
              <a:latin typeface="Montserrat"/>
              <a:ea typeface="Montserrat"/>
              <a:cs typeface="Montserrat"/>
              <a:sym typeface="Montserrat"/>
            </a:endParaRPr>
          </a:p>
          <a:p>
            <a:pPr indent="0" lvl="0" marL="0" rtl="0" algn="l">
              <a:spcBef>
                <a:spcPts val="1800"/>
              </a:spcBef>
              <a:spcAft>
                <a:spcPts val="0"/>
              </a:spcAft>
              <a:buNone/>
            </a:pPr>
            <a:r>
              <a:rPr lang="en" sz="1600">
                <a:solidFill>
                  <a:schemeClr val="dk1"/>
                </a:solidFill>
                <a:latin typeface="Montserrat"/>
                <a:ea typeface="Montserrat"/>
                <a:cs typeface="Montserrat"/>
                <a:sym typeface="Montserrat"/>
              </a:rPr>
              <a:t>Step 4: Organize your code</a:t>
            </a:r>
            <a:endParaRPr sz="1600">
              <a:solidFill>
                <a:schemeClr val="dk1"/>
              </a:solidFill>
              <a:latin typeface="Montserrat"/>
              <a:ea typeface="Montserrat"/>
              <a:cs typeface="Montserrat"/>
              <a:sym typeface="Montserrat"/>
            </a:endParaRPr>
          </a:p>
          <a:p>
            <a:pPr indent="0" lvl="0" marL="0" rtl="0" algn="l">
              <a:spcBef>
                <a:spcPts val="1800"/>
              </a:spcBef>
              <a:spcAft>
                <a:spcPts val="0"/>
              </a:spcAft>
              <a:buNone/>
            </a:pPr>
            <a:r>
              <a:rPr lang="en" sz="1600">
                <a:solidFill>
                  <a:schemeClr val="dk1"/>
                </a:solidFill>
                <a:latin typeface="Montserrat"/>
                <a:ea typeface="Montserrat"/>
                <a:cs typeface="Montserrat"/>
                <a:sym typeface="Montserrat"/>
              </a:rPr>
              <a:t>Step 5: Commit your code to the local repository</a:t>
            </a:r>
            <a:endParaRPr sz="1600">
              <a:solidFill>
                <a:schemeClr val="dk1"/>
              </a:solidFill>
              <a:latin typeface="Montserrat"/>
              <a:ea typeface="Montserrat"/>
              <a:cs typeface="Montserrat"/>
              <a:sym typeface="Montserrat"/>
            </a:endParaRPr>
          </a:p>
          <a:p>
            <a:pPr indent="0" lvl="0" marL="0" rtl="0" algn="l">
              <a:spcBef>
                <a:spcPts val="1800"/>
              </a:spcBef>
              <a:spcAft>
                <a:spcPts val="0"/>
              </a:spcAft>
              <a:buNone/>
            </a:pPr>
            <a:r>
              <a:rPr lang="en" sz="1600">
                <a:solidFill>
                  <a:schemeClr val="dk1"/>
                </a:solidFill>
                <a:latin typeface="Montserrat"/>
                <a:ea typeface="Montserrat"/>
                <a:cs typeface="Montserrat"/>
                <a:sym typeface="Montserrat"/>
              </a:rPr>
              <a:t>Step 6: Push your changes to Github</a:t>
            </a:r>
            <a:endParaRPr sz="1600">
              <a:solidFill>
                <a:schemeClr val="dk1"/>
              </a:solidFill>
              <a:latin typeface="Montserrat"/>
              <a:ea typeface="Montserrat"/>
              <a:cs typeface="Montserrat"/>
              <a:sym typeface="Montserrat"/>
            </a:endParaRPr>
          </a:p>
          <a:p>
            <a:pPr indent="0" lvl="0" marL="0" rtl="0" algn="l">
              <a:spcBef>
                <a:spcPts val="1800"/>
              </a:spcBef>
              <a:spcAft>
                <a:spcPts val="600"/>
              </a:spcAft>
              <a:buClr>
                <a:schemeClr val="dk1"/>
              </a:buClr>
              <a:buSzPts val="1100"/>
              <a:buFont typeface="Arial"/>
              <a:buNone/>
            </a:pPr>
            <a:r>
              <a:rPr lang="en" sz="1600">
                <a:solidFill>
                  <a:schemeClr val="dk1"/>
                </a:solidFill>
                <a:latin typeface="Montserrat"/>
                <a:ea typeface="Montserrat"/>
                <a:cs typeface="Montserrat"/>
                <a:sym typeface="Montserrat"/>
              </a:rPr>
              <a:t>Step 7: Push your code to the repository</a:t>
            </a:r>
            <a:endParaRPr sz="1600">
              <a:solidFill>
                <a:schemeClr val="dk1"/>
              </a:solidFill>
              <a:latin typeface="Montserrat"/>
              <a:ea typeface="Montserrat"/>
              <a:cs typeface="Montserrat"/>
              <a:sym typeface="Montserrat"/>
            </a:endParaRPr>
          </a:p>
        </p:txBody>
      </p:sp>
      <p:pic>
        <p:nvPicPr>
          <p:cNvPr id="307" name="Google Shape;307;p49"/>
          <p:cNvPicPr preferRelativeResize="0"/>
          <p:nvPr/>
        </p:nvPicPr>
        <p:blipFill rotWithShape="1">
          <a:blip r:embed="rId3">
            <a:alphaModFix/>
          </a:blip>
          <a:srcRect b="8604" l="2898" r="29538" t="21037"/>
          <a:stretch/>
        </p:blipFill>
        <p:spPr>
          <a:xfrm>
            <a:off x="5357375" y="252425"/>
            <a:ext cx="3474926" cy="2067910"/>
          </a:xfrm>
          <a:prstGeom prst="rect">
            <a:avLst/>
          </a:prstGeom>
          <a:noFill/>
          <a:ln>
            <a:noFill/>
          </a:ln>
        </p:spPr>
      </p:pic>
      <p:sp>
        <p:nvSpPr>
          <p:cNvPr id="308" name="Google Shape;308;p49"/>
          <p:cNvSpPr txBox="1"/>
          <p:nvPr/>
        </p:nvSpPr>
        <p:spPr>
          <a:xfrm>
            <a:off x="5357375" y="4011250"/>
            <a:ext cx="3720000" cy="993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500">
                <a:latin typeface="Montserrat"/>
                <a:ea typeface="Montserrat"/>
                <a:cs typeface="Montserrat"/>
                <a:sym typeface="Montserrat"/>
              </a:rPr>
              <a:t>More info here: </a:t>
            </a:r>
            <a:r>
              <a:rPr lang="en" sz="1100" u="sng">
                <a:solidFill>
                  <a:schemeClr val="hlink"/>
                </a:solidFill>
                <a:latin typeface="Montserrat"/>
                <a:ea typeface="Montserrat"/>
                <a:cs typeface="Montserrat"/>
                <a:sym typeface="Montserrat"/>
                <a:hlinkClick r:id="rId4"/>
              </a:rPr>
              <a:t>https://docs.google.com/document/d/1sirA13NJsmxpI6DTdHhX4qAKcAz2q8155v--pDmAvNE/edit#</a:t>
            </a:r>
            <a:endParaRPr sz="1500">
              <a:latin typeface="Montserrat"/>
              <a:ea typeface="Montserrat"/>
              <a:cs typeface="Montserrat"/>
              <a:sym typeface="Montserrat"/>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50"/>
          <p:cNvSpPr txBox="1"/>
          <p:nvPr>
            <p:ph type="title"/>
          </p:nvPr>
        </p:nvSpPr>
        <p:spPr>
          <a:xfrm>
            <a:off x="349100" y="21466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Happy open science-ing!</a:t>
            </a:r>
            <a:endParaRPr/>
          </a:p>
        </p:txBody>
      </p:sp>
      <p:pic>
        <p:nvPicPr>
          <p:cNvPr id="314" name="Google Shape;314;p50"/>
          <p:cNvPicPr preferRelativeResize="0"/>
          <p:nvPr/>
        </p:nvPicPr>
        <p:blipFill>
          <a:blip r:embed="rId3">
            <a:alphaModFix/>
          </a:blip>
          <a:stretch>
            <a:fillRect/>
          </a:stretch>
        </p:blipFill>
        <p:spPr>
          <a:xfrm>
            <a:off x="4987975" y="1575000"/>
            <a:ext cx="3576361" cy="2119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“open science”?</a:t>
            </a:r>
            <a:endParaRPr/>
          </a:p>
        </p:txBody>
      </p:sp>
      <p:sp>
        <p:nvSpPr>
          <p:cNvPr id="73" name="Google Shape;73;p16"/>
          <p:cNvSpPr txBox="1"/>
          <p:nvPr>
            <p:ph idx="1" type="body"/>
          </p:nvPr>
        </p:nvSpPr>
        <p:spPr>
          <a:xfrm>
            <a:off x="311700" y="1152475"/>
            <a:ext cx="51018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chemeClr val="dk1"/>
                </a:solidFill>
                <a:highlight>
                  <a:srgbClr val="FFFFFF"/>
                </a:highlight>
              </a:rPr>
              <a:t>The replication crisis in science, including psychology, arises from a combination of factors, including poor research practices. In response, new methods and best practices have been introduced as part of what has aptly been called the “open science” movement. There is no single doctrine or paper that definitively captures open science. Rather, open science can be defined as a set of practices that increase the transparency and accessibility of scientific research (van der Zee &amp; Reich, 2018).</a:t>
            </a:r>
            <a:endParaRPr sz="135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sz="1350">
              <a:solidFill>
                <a:schemeClr val="dk1"/>
              </a:solidFill>
              <a:highlight>
                <a:srgbClr val="FFFFFF"/>
              </a:highlight>
            </a:endParaRPr>
          </a:p>
          <a:p>
            <a:pPr indent="0" lvl="0" marL="0" rtl="0" algn="l">
              <a:spcBef>
                <a:spcPts val="0"/>
              </a:spcBef>
              <a:spcAft>
                <a:spcPts val="0"/>
              </a:spcAft>
              <a:buNone/>
            </a:pPr>
            <a:r>
              <a:rPr lang="en" sz="1350">
                <a:solidFill>
                  <a:schemeClr val="dk1"/>
                </a:solidFill>
                <a:highlight>
                  <a:srgbClr val="FFFFFF"/>
                </a:highlight>
              </a:rPr>
              <a:t>Open science aims to bolster scientific research in part by testing the reproducibility and replicability of findings (Crüwell et al., 2018). </a:t>
            </a:r>
            <a:endParaRPr/>
          </a:p>
        </p:txBody>
      </p:sp>
      <p:pic>
        <p:nvPicPr>
          <p:cNvPr id="74" name="Google Shape;74;p16"/>
          <p:cNvPicPr preferRelativeResize="0"/>
          <p:nvPr/>
        </p:nvPicPr>
        <p:blipFill>
          <a:blip r:embed="rId3">
            <a:alphaModFix/>
          </a:blip>
          <a:stretch>
            <a:fillRect/>
          </a:stretch>
        </p:blipFill>
        <p:spPr>
          <a:xfrm>
            <a:off x="5663275" y="691850"/>
            <a:ext cx="3169025" cy="3328500"/>
          </a:xfrm>
          <a:prstGeom prst="rect">
            <a:avLst/>
          </a:prstGeom>
          <a:noFill/>
          <a:ln>
            <a:noFill/>
          </a:ln>
        </p:spPr>
      </p:pic>
      <p:sp>
        <p:nvSpPr>
          <p:cNvPr id="75" name="Google Shape;75;p16"/>
          <p:cNvSpPr txBox="1"/>
          <p:nvPr/>
        </p:nvSpPr>
        <p:spPr>
          <a:xfrm>
            <a:off x="4228875" y="4645075"/>
            <a:ext cx="4918500" cy="456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900">
                <a:solidFill>
                  <a:srgbClr val="202020"/>
                </a:solidFill>
                <a:highlight>
                  <a:srgbClr val="FFFFFF"/>
                </a:highlight>
                <a:latin typeface="Montserrat"/>
                <a:ea typeface="Montserrat"/>
                <a:cs typeface="Montserrat"/>
                <a:sym typeface="Montserrat"/>
              </a:rPr>
              <a:t>Gorgolewski KJ, Poldrack RA (2016) A Practical Guide for Improving Transparency and Reproducibility in Neuroimaging Research. PLoS Biol 14(7): e1002506. </a:t>
            </a:r>
            <a:endParaRPr sz="1300">
              <a:latin typeface="Montserrat"/>
              <a:ea typeface="Montserrat"/>
              <a:cs typeface="Montserrat"/>
              <a:sym typeface="Montserrat"/>
            </a:endParaRPr>
          </a:p>
        </p:txBody>
      </p:sp>
      <p:sp>
        <p:nvSpPr>
          <p:cNvPr id="76" name="Google Shape;76;p16"/>
          <p:cNvSpPr txBox="1"/>
          <p:nvPr/>
        </p:nvSpPr>
        <p:spPr>
          <a:xfrm>
            <a:off x="235500" y="4703625"/>
            <a:ext cx="4092000" cy="25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u="sng">
                <a:solidFill>
                  <a:schemeClr val="hlink"/>
                </a:solidFill>
                <a:latin typeface="Montserrat"/>
                <a:ea typeface="Montserrat"/>
                <a:cs typeface="Montserrat"/>
                <a:sym typeface="Montserrat"/>
                <a:hlinkClick r:id="rId4"/>
              </a:rPr>
              <a:t>https://www.apa.org/science/about/psa/2019/02/open-science</a:t>
            </a:r>
            <a:endParaRPr sz="13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p:nvPr/>
        </p:nvSpPr>
        <p:spPr>
          <a:xfrm>
            <a:off x="205700" y="1121975"/>
            <a:ext cx="2511000" cy="3431400"/>
          </a:xfrm>
          <a:prstGeom prst="rect">
            <a:avLst/>
          </a:prstGeom>
          <a:solidFill>
            <a:srgbClr val="FFFF00">
              <a:alpha val="324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900"/>
              <a:t>What we’ll touch on today</a:t>
            </a:r>
            <a:endParaRPr sz="2900"/>
          </a:p>
        </p:txBody>
      </p:sp>
      <p:pic>
        <p:nvPicPr>
          <p:cNvPr id="83" name="Google Shape;83;p17"/>
          <p:cNvPicPr preferRelativeResize="0"/>
          <p:nvPr/>
        </p:nvPicPr>
        <p:blipFill>
          <a:blip r:embed="rId3">
            <a:alphaModFix/>
          </a:blip>
          <a:stretch>
            <a:fillRect/>
          </a:stretch>
        </p:blipFill>
        <p:spPr>
          <a:xfrm>
            <a:off x="420229" y="1357225"/>
            <a:ext cx="2092675" cy="2441450"/>
          </a:xfrm>
          <a:prstGeom prst="rect">
            <a:avLst/>
          </a:prstGeom>
          <a:noFill/>
          <a:ln>
            <a:noFill/>
          </a:ln>
        </p:spPr>
      </p:pic>
      <p:pic>
        <p:nvPicPr>
          <p:cNvPr id="84" name="Google Shape;84;p17"/>
          <p:cNvPicPr preferRelativeResize="0"/>
          <p:nvPr/>
        </p:nvPicPr>
        <p:blipFill>
          <a:blip r:embed="rId4">
            <a:alphaModFix/>
          </a:blip>
          <a:stretch>
            <a:fillRect/>
          </a:stretch>
        </p:blipFill>
        <p:spPr>
          <a:xfrm>
            <a:off x="2777338" y="1815075"/>
            <a:ext cx="3110651" cy="1555325"/>
          </a:xfrm>
          <a:prstGeom prst="rect">
            <a:avLst/>
          </a:prstGeom>
          <a:noFill/>
          <a:ln>
            <a:noFill/>
          </a:ln>
        </p:spPr>
      </p:pic>
      <p:pic>
        <p:nvPicPr>
          <p:cNvPr id="85" name="Google Shape;85;p17"/>
          <p:cNvPicPr preferRelativeResize="0"/>
          <p:nvPr/>
        </p:nvPicPr>
        <p:blipFill>
          <a:blip r:embed="rId5">
            <a:alphaModFix/>
          </a:blip>
          <a:stretch>
            <a:fillRect/>
          </a:stretch>
        </p:blipFill>
        <p:spPr>
          <a:xfrm>
            <a:off x="6143468" y="1546643"/>
            <a:ext cx="2647241" cy="1954675"/>
          </a:xfrm>
          <a:prstGeom prst="rect">
            <a:avLst/>
          </a:prstGeom>
          <a:noFill/>
          <a:ln>
            <a:noFill/>
          </a:ln>
        </p:spPr>
      </p:pic>
      <p:sp>
        <p:nvSpPr>
          <p:cNvPr id="86" name="Google Shape;86;p17"/>
          <p:cNvSpPr txBox="1"/>
          <p:nvPr/>
        </p:nvSpPr>
        <p:spPr>
          <a:xfrm>
            <a:off x="335263" y="3867200"/>
            <a:ext cx="226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ontserrat Light"/>
                <a:ea typeface="Montserrat Light"/>
                <a:cs typeface="Montserrat Light"/>
                <a:sym typeface="Montserrat Light"/>
              </a:rPr>
              <a:t>Pre-Registration</a:t>
            </a:r>
            <a:endParaRPr sz="2000">
              <a:latin typeface="Montserrat Light"/>
              <a:ea typeface="Montserrat Light"/>
              <a:cs typeface="Montserrat Light"/>
              <a:sym typeface="Montserrat Light"/>
            </a:endParaRPr>
          </a:p>
        </p:txBody>
      </p:sp>
      <p:sp>
        <p:nvSpPr>
          <p:cNvPr id="87" name="Google Shape;87;p17"/>
          <p:cNvSpPr txBox="1"/>
          <p:nvPr/>
        </p:nvSpPr>
        <p:spPr>
          <a:xfrm>
            <a:off x="3260738" y="3454575"/>
            <a:ext cx="22626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ontserrat Light"/>
                <a:ea typeface="Montserrat Light"/>
                <a:cs typeface="Montserrat Light"/>
                <a:sym typeface="Montserrat Light"/>
              </a:rPr>
              <a:t>Reproducibility</a:t>
            </a:r>
            <a:endParaRPr sz="2000">
              <a:latin typeface="Montserrat Light"/>
              <a:ea typeface="Montserrat Light"/>
              <a:cs typeface="Montserrat Light"/>
              <a:sym typeface="Montserrat Light"/>
            </a:endParaRPr>
          </a:p>
        </p:txBody>
      </p:sp>
      <p:sp>
        <p:nvSpPr>
          <p:cNvPr id="88" name="Google Shape;88;p17"/>
          <p:cNvSpPr txBox="1"/>
          <p:nvPr/>
        </p:nvSpPr>
        <p:spPr>
          <a:xfrm>
            <a:off x="6067438" y="3673475"/>
            <a:ext cx="2799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latin typeface="Montserrat Light"/>
                <a:ea typeface="Montserrat Light"/>
                <a:cs typeface="Montserrat Light"/>
                <a:sym typeface="Montserrat Light"/>
              </a:rPr>
              <a:t>Code/Data Sharing</a:t>
            </a:r>
            <a:endParaRPr sz="2000">
              <a:latin typeface="Montserrat Light"/>
              <a:ea typeface="Montserrat Light"/>
              <a:cs typeface="Montserrat Light"/>
              <a:sym typeface="Montserrat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Pre-Registration</a:t>
            </a:r>
            <a:endParaRPr/>
          </a:p>
        </p:txBody>
      </p:sp>
      <p:sp>
        <p:nvSpPr>
          <p:cNvPr id="94" name="Google Shape;94;p18"/>
          <p:cNvSpPr txBox="1"/>
          <p:nvPr>
            <p:ph idx="1" type="body"/>
          </p:nvPr>
        </p:nvSpPr>
        <p:spPr>
          <a:xfrm>
            <a:off x="311700" y="1152475"/>
            <a:ext cx="7757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Montserrat"/>
                <a:ea typeface="Montserrat"/>
                <a:cs typeface="Montserrat"/>
                <a:sym typeface="Montserrat"/>
              </a:rPr>
              <a:t>Why is it important? </a:t>
            </a:r>
            <a:endParaRPr b="1" sz="1600">
              <a:solidFill>
                <a:schemeClr val="dk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sz="1400">
                <a:solidFill>
                  <a:schemeClr val="lt1"/>
                </a:solidFill>
                <a:latin typeface="Montserrat"/>
                <a:ea typeface="Montserrat"/>
                <a:cs typeface="Montserrat"/>
                <a:sym typeface="Montserrat"/>
              </a:rPr>
              <a:t>Helping plan &amp; think through the reasons why you’re pursuing a question (and is not just to bind you)</a:t>
            </a:r>
            <a:endParaRPr sz="1400">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sz="1400">
                <a:solidFill>
                  <a:schemeClr val="lt1"/>
                </a:solidFill>
                <a:latin typeface="Montserrat"/>
                <a:ea typeface="Montserrat"/>
                <a:cs typeface="Montserrat"/>
                <a:sym typeface="Montserrat"/>
              </a:rPr>
              <a:t>Plan (better) analyses</a:t>
            </a:r>
            <a:endParaRPr sz="1400">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sz="1400">
                <a:solidFill>
                  <a:schemeClr val="lt1"/>
                </a:solidFill>
                <a:latin typeface="Montserrat"/>
                <a:ea typeface="Montserrat"/>
                <a:cs typeface="Montserrat"/>
                <a:sym typeface="Montserrat"/>
              </a:rPr>
              <a:t>Establish credibility by avoiding the garden of forking paths (link): </a:t>
            </a:r>
            <a:r>
              <a:rPr lang="en" sz="1400" u="sng">
                <a:solidFill>
                  <a:schemeClr val="lt1"/>
                </a:solidFill>
                <a:latin typeface="Montserrat"/>
                <a:ea typeface="Montserrat"/>
                <a:cs typeface="Montserrat"/>
                <a:sym typeface="Montserrat"/>
                <a:hlinkClick r:id="rId3">
                  <a:extLst>
                    <a:ext uri="{A12FA001-AC4F-418D-AE19-62706E023703}">
                      <ahyp:hlinkClr val="tx"/>
                    </a:ext>
                  </a:extLst>
                </a:hlinkClick>
              </a:rPr>
              <a:t>it’s a solution to p-hacking</a:t>
            </a:r>
            <a:endParaRPr sz="1400" u="sng">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sz="1400">
                <a:solidFill>
                  <a:schemeClr val="lt1"/>
                </a:solidFill>
                <a:latin typeface="Montserrat"/>
                <a:ea typeface="Montserrat"/>
                <a:cs typeface="Montserrat"/>
                <a:sym typeface="Montserrat"/>
              </a:rPr>
              <a:t>Helps prevent selective reporting of measures and possibly file drawer problem</a:t>
            </a:r>
            <a:endParaRPr sz="1400" u="sng">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600" u="sng">
              <a:solidFill>
                <a:schemeClr val="lt1"/>
              </a:solidFill>
              <a:latin typeface="Montserrat"/>
              <a:ea typeface="Montserrat"/>
              <a:cs typeface="Montserrat"/>
              <a:sym typeface="Montserrat"/>
            </a:endParaRPr>
          </a:p>
          <a:p>
            <a:pPr indent="0" lvl="0" marL="0" rtl="0" algn="l">
              <a:spcBef>
                <a:spcPts val="0"/>
              </a:spcBef>
              <a:spcAft>
                <a:spcPts val="0"/>
              </a:spcAft>
              <a:buNone/>
            </a:pPr>
            <a:r>
              <a:rPr b="1" lang="en" sz="1600">
                <a:solidFill>
                  <a:schemeClr val="lt1"/>
                </a:solidFill>
                <a:latin typeface="Montserrat"/>
                <a:ea typeface="Montserrat"/>
                <a:cs typeface="Montserrat"/>
                <a:sym typeface="Montserrat"/>
              </a:rPr>
              <a:t>When can you pre-register? </a:t>
            </a:r>
            <a:r>
              <a:rPr lang="en" sz="1400">
                <a:solidFill>
                  <a:schemeClr val="lt1"/>
                </a:solidFill>
                <a:latin typeface="Montserrat"/>
                <a:ea typeface="Montserrat"/>
                <a:cs typeface="Montserrat"/>
                <a:sym typeface="Montserrat"/>
              </a:rPr>
              <a:t>(quoted directly from the </a:t>
            </a:r>
            <a:r>
              <a:rPr lang="en" sz="1400">
                <a:solidFill>
                  <a:schemeClr val="lt1"/>
                </a:solidFill>
                <a:uFill>
                  <a:noFill/>
                </a:uFill>
                <a:latin typeface="Montserrat"/>
                <a:ea typeface="Montserrat"/>
                <a:cs typeface="Montserrat"/>
                <a:sym typeface="Montserrat"/>
                <a:hlinkClick r:id="rId4">
                  <a:extLst>
                    <a:ext uri="{A12FA001-AC4F-418D-AE19-62706E023703}">
                      <ahyp:hlinkClr val="tx"/>
                    </a:ext>
                  </a:extLst>
                </a:hlinkClick>
              </a:rPr>
              <a:t>Center for Open Science</a:t>
            </a:r>
            <a:r>
              <a:rPr lang="en" sz="1400">
                <a:solidFill>
                  <a:schemeClr val="lt1"/>
                </a:solidFill>
                <a:latin typeface="Montserrat"/>
                <a:ea typeface="Montserrat"/>
                <a:cs typeface="Montserrat"/>
                <a:sym typeface="Montserrat"/>
              </a:rPr>
              <a:t>)</a:t>
            </a:r>
            <a:endParaRPr sz="1400">
              <a:solidFill>
                <a:schemeClr val="lt1"/>
              </a:solidFill>
              <a:latin typeface="Montserrat"/>
              <a:ea typeface="Montserrat"/>
              <a:cs typeface="Montserrat"/>
              <a:sym typeface="Montserrat"/>
            </a:endParaRPr>
          </a:p>
          <a:p>
            <a:pPr indent="-320675" lvl="0" marL="457200" rtl="0" algn="l">
              <a:spcBef>
                <a:spcPts val="0"/>
              </a:spcBef>
              <a:spcAft>
                <a:spcPts val="0"/>
              </a:spcAft>
              <a:buClr>
                <a:schemeClr val="lt1"/>
              </a:buClr>
              <a:buSzPts val="1450"/>
              <a:buFont typeface="Montserrat"/>
              <a:buChar char="●"/>
            </a:pPr>
            <a:r>
              <a:rPr lang="en" sz="1450">
                <a:solidFill>
                  <a:schemeClr val="lt1"/>
                </a:solidFill>
                <a:latin typeface="Montserrat"/>
                <a:ea typeface="Montserrat"/>
                <a:cs typeface="Montserrat"/>
                <a:sym typeface="Montserrat"/>
              </a:rPr>
              <a:t>You can pre-register whenever, but common occurrences include:</a:t>
            </a:r>
            <a:endParaRPr sz="1450">
              <a:solidFill>
                <a:schemeClr val="lt1"/>
              </a:solidFill>
              <a:latin typeface="Montserrat"/>
              <a:ea typeface="Montserrat"/>
              <a:cs typeface="Montserrat"/>
              <a:sym typeface="Montserrat"/>
            </a:endParaRPr>
          </a:p>
          <a:p>
            <a:pPr indent="-320675" lvl="1" marL="914400" rtl="0" algn="l">
              <a:spcBef>
                <a:spcPts val="0"/>
              </a:spcBef>
              <a:spcAft>
                <a:spcPts val="0"/>
              </a:spcAft>
              <a:buClr>
                <a:schemeClr val="lt1"/>
              </a:buClr>
              <a:buSzPts val="1450"/>
              <a:buFont typeface="Montserrat"/>
              <a:buChar char="○"/>
            </a:pPr>
            <a:r>
              <a:rPr lang="en" sz="1450">
                <a:solidFill>
                  <a:schemeClr val="lt1"/>
                </a:solidFill>
                <a:latin typeface="Montserrat"/>
                <a:ea typeface="Montserrat"/>
                <a:cs typeface="Montserrat"/>
                <a:sym typeface="Montserrat"/>
              </a:rPr>
              <a:t>Right before your next round of data collection</a:t>
            </a:r>
            <a:endParaRPr sz="1450">
              <a:solidFill>
                <a:schemeClr val="lt1"/>
              </a:solidFill>
              <a:latin typeface="Montserrat"/>
              <a:ea typeface="Montserrat"/>
              <a:cs typeface="Montserrat"/>
              <a:sym typeface="Montserrat"/>
            </a:endParaRPr>
          </a:p>
          <a:p>
            <a:pPr indent="-320675" lvl="1" marL="914400" rtl="0" algn="l">
              <a:spcBef>
                <a:spcPts val="0"/>
              </a:spcBef>
              <a:spcAft>
                <a:spcPts val="0"/>
              </a:spcAft>
              <a:buClr>
                <a:schemeClr val="lt1"/>
              </a:buClr>
              <a:buSzPts val="1450"/>
              <a:buFont typeface="Montserrat"/>
              <a:buChar char="○"/>
            </a:pPr>
            <a:r>
              <a:rPr lang="en" sz="1450">
                <a:solidFill>
                  <a:schemeClr val="lt1"/>
                </a:solidFill>
                <a:latin typeface="Montserrat"/>
                <a:ea typeface="Montserrat"/>
                <a:cs typeface="Montserrat"/>
                <a:sym typeface="Montserrat"/>
              </a:rPr>
              <a:t>After you are asked to collect more data in peer review</a:t>
            </a:r>
            <a:endParaRPr sz="1450">
              <a:solidFill>
                <a:schemeClr val="lt1"/>
              </a:solidFill>
              <a:latin typeface="Montserrat"/>
              <a:ea typeface="Montserrat"/>
              <a:cs typeface="Montserrat"/>
              <a:sym typeface="Montserrat"/>
            </a:endParaRPr>
          </a:p>
          <a:p>
            <a:pPr indent="-320675" lvl="1" marL="914400" rtl="0" algn="l">
              <a:spcBef>
                <a:spcPts val="0"/>
              </a:spcBef>
              <a:spcAft>
                <a:spcPts val="0"/>
              </a:spcAft>
              <a:buClr>
                <a:schemeClr val="lt1"/>
              </a:buClr>
              <a:buSzPts val="1450"/>
              <a:buFont typeface="Montserrat"/>
              <a:buChar char="○"/>
            </a:pPr>
            <a:r>
              <a:rPr lang="en" sz="1450">
                <a:solidFill>
                  <a:schemeClr val="lt1"/>
                </a:solidFill>
                <a:latin typeface="Montserrat"/>
                <a:ea typeface="Montserrat"/>
                <a:cs typeface="Montserrat"/>
                <a:sym typeface="Montserrat"/>
              </a:rPr>
              <a:t>Before you begin analysis of an existing data set</a:t>
            </a:r>
            <a:endParaRPr sz="1400" u="sng">
              <a:solidFill>
                <a:schemeClr val="lt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Pre-Registration</a:t>
            </a:r>
            <a:endParaRPr/>
          </a:p>
        </p:txBody>
      </p:sp>
      <p:sp>
        <p:nvSpPr>
          <p:cNvPr id="100" name="Google Shape;100;p19"/>
          <p:cNvSpPr txBox="1"/>
          <p:nvPr>
            <p:ph idx="1" type="body"/>
          </p:nvPr>
        </p:nvSpPr>
        <p:spPr>
          <a:xfrm>
            <a:off x="311700" y="1152475"/>
            <a:ext cx="7757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Montserrat"/>
                <a:ea typeface="Montserrat"/>
                <a:cs typeface="Montserrat"/>
                <a:sym typeface="Montserrat"/>
              </a:rPr>
              <a:t>Why is it important? </a:t>
            </a:r>
            <a:endParaRPr b="1" sz="1600">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sz="1400">
                <a:solidFill>
                  <a:schemeClr val="dk1"/>
                </a:solidFill>
                <a:latin typeface="Montserrat"/>
                <a:ea typeface="Montserrat"/>
                <a:cs typeface="Montserrat"/>
                <a:sym typeface="Montserrat"/>
              </a:rPr>
              <a:t>Helping plan &amp; think through the reasons why you’re pursuing a question (and is not just to bind you)</a:t>
            </a:r>
            <a:endParaRPr sz="1400">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sz="1400">
                <a:solidFill>
                  <a:schemeClr val="dk1"/>
                </a:solidFill>
                <a:latin typeface="Montserrat"/>
                <a:ea typeface="Montserrat"/>
                <a:cs typeface="Montserrat"/>
                <a:sym typeface="Montserrat"/>
              </a:rPr>
              <a:t>Plan (better) analyses</a:t>
            </a:r>
            <a:endParaRPr sz="1400">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sz="1400">
                <a:solidFill>
                  <a:schemeClr val="dk1"/>
                </a:solidFill>
                <a:latin typeface="Montserrat"/>
                <a:ea typeface="Montserrat"/>
                <a:cs typeface="Montserrat"/>
                <a:sym typeface="Montserrat"/>
              </a:rPr>
              <a:t>Establish credibility by avoiding the garden of forking paths (link): </a:t>
            </a:r>
            <a:r>
              <a:rPr lang="en" sz="1400" u="sng">
                <a:solidFill>
                  <a:srgbClr val="1155CC"/>
                </a:solidFill>
                <a:latin typeface="Montserrat"/>
                <a:ea typeface="Montserrat"/>
                <a:cs typeface="Montserrat"/>
                <a:sym typeface="Montserrat"/>
                <a:hlinkClick r:id="rId3">
                  <a:extLst>
                    <a:ext uri="{A12FA001-AC4F-418D-AE19-62706E023703}">
                      <ahyp:hlinkClr val="tx"/>
                    </a:ext>
                  </a:extLst>
                </a:hlinkClick>
              </a:rPr>
              <a:t>it’s a solution to p-hacking</a:t>
            </a:r>
            <a:endParaRPr sz="1400" u="sng">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sz="1400">
                <a:solidFill>
                  <a:schemeClr val="dk1"/>
                </a:solidFill>
                <a:latin typeface="Montserrat"/>
                <a:ea typeface="Montserrat"/>
                <a:cs typeface="Montserrat"/>
                <a:sym typeface="Montserrat"/>
              </a:rPr>
              <a:t>Helps prevent selective reporting of measures and possibly file drawer problem</a:t>
            </a:r>
            <a:endParaRPr sz="1400" u="sng">
              <a:solidFill>
                <a:schemeClr val="dk1"/>
              </a:solidFill>
              <a:latin typeface="Montserrat"/>
              <a:ea typeface="Montserrat"/>
              <a:cs typeface="Montserrat"/>
              <a:sym typeface="Montserrat"/>
            </a:endParaRPr>
          </a:p>
          <a:p>
            <a:pPr indent="0" lvl="0" marL="0" rtl="0" algn="l">
              <a:spcBef>
                <a:spcPts val="0"/>
              </a:spcBef>
              <a:spcAft>
                <a:spcPts val="0"/>
              </a:spcAft>
              <a:buNone/>
            </a:pPr>
            <a:r>
              <a:t/>
            </a:r>
            <a:endParaRPr sz="1600" u="sng">
              <a:solidFill>
                <a:schemeClr val="dk1"/>
              </a:solidFill>
              <a:latin typeface="Montserrat"/>
              <a:ea typeface="Montserrat"/>
              <a:cs typeface="Montserrat"/>
              <a:sym typeface="Montserrat"/>
            </a:endParaRPr>
          </a:p>
          <a:p>
            <a:pPr indent="0" lvl="0" marL="0" rtl="0" algn="l">
              <a:spcBef>
                <a:spcPts val="0"/>
              </a:spcBef>
              <a:spcAft>
                <a:spcPts val="0"/>
              </a:spcAft>
              <a:buNone/>
            </a:pPr>
            <a:r>
              <a:rPr b="1" lang="en" sz="1600">
                <a:solidFill>
                  <a:schemeClr val="dk1"/>
                </a:solidFill>
                <a:latin typeface="Montserrat"/>
                <a:ea typeface="Montserrat"/>
                <a:cs typeface="Montserrat"/>
                <a:sym typeface="Montserrat"/>
              </a:rPr>
              <a:t>When can you pre-register? </a:t>
            </a:r>
            <a:r>
              <a:rPr lang="en" sz="1400">
                <a:solidFill>
                  <a:schemeClr val="dk1"/>
                </a:solidFill>
                <a:latin typeface="Montserrat"/>
                <a:ea typeface="Montserrat"/>
                <a:cs typeface="Montserrat"/>
                <a:sym typeface="Montserrat"/>
              </a:rPr>
              <a:t>(quoted directly from the </a:t>
            </a:r>
            <a:r>
              <a:rPr lang="en" sz="1400">
                <a:solidFill>
                  <a:srgbClr val="1155CC"/>
                </a:solidFill>
                <a:uFill>
                  <a:noFill/>
                </a:uFill>
                <a:latin typeface="Montserrat"/>
                <a:ea typeface="Montserrat"/>
                <a:cs typeface="Montserrat"/>
                <a:sym typeface="Montserrat"/>
                <a:hlinkClick r:id="rId4">
                  <a:extLst>
                    <a:ext uri="{A12FA001-AC4F-418D-AE19-62706E023703}">
                      <ahyp:hlinkClr val="tx"/>
                    </a:ext>
                  </a:extLst>
                </a:hlinkClick>
              </a:rPr>
              <a:t>Center for Open Science</a:t>
            </a:r>
            <a:r>
              <a:rPr lang="en" sz="1400">
                <a:solidFill>
                  <a:schemeClr val="dk1"/>
                </a:solidFill>
                <a:latin typeface="Montserrat"/>
                <a:ea typeface="Montserrat"/>
                <a:cs typeface="Montserrat"/>
                <a:sym typeface="Montserrat"/>
              </a:rPr>
              <a:t>)</a:t>
            </a:r>
            <a:endParaRPr sz="1400">
              <a:solidFill>
                <a:schemeClr val="dk1"/>
              </a:solidFill>
              <a:latin typeface="Montserrat"/>
              <a:ea typeface="Montserrat"/>
              <a:cs typeface="Montserrat"/>
              <a:sym typeface="Montserrat"/>
            </a:endParaRPr>
          </a:p>
          <a:p>
            <a:pPr indent="-320675" lvl="0" marL="457200" rtl="0" algn="l">
              <a:spcBef>
                <a:spcPts val="0"/>
              </a:spcBef>
              <a:spcAft>
                <a:spcPts val="0"/>
              </a:spcAft>
              <a:buClr>
                <a:schemeClr val="dk1"/>
              </a:buClr>
              <a:buSzPts val="1450"/>
              <a:buFont typeface="Montserrat"/>
              <a:buChar char="●"/>
            </a:pPr>
            <a:r>
              <a:rPr lang="en" sz="1450">
                <a:solidFill>
                  <a:schemeClr val="dk1"/>
                </a:solidFill>
                <a:latin typeface="Montserrat"/>
                <a:ea typeface="Montserrat"/>
                <a:cs typeface="Montserrat"/>
                <a:sym typeface="Montserrat"/>
              </a:rPr>
              <a:t>You can pre-register whenever, but common occurrences include:</a:t>
            </a:r>
            <a:endParaRPr sz="1450">
              <a:solidFill>
                <a:schemeClr val="dk1"/>
              </a:solidFill>
              <a:latin typeface="Montserrat"/>
              <a:ea typeface="Montserrat"/>
              <a:cs typeface="Montserrat"/>
              <a:sym typeface="Montserrat"/>
            </a:endParaRPr>
          </a:p>
          <a:p>
            <a:pPr indent="-320675" lvl="1" marL="914400" rtl="0" algn="l">
              <a:spcBef>
                <a:spcPts val="0"/>
              </a:spcBef>
              <a:spcAft>
                <a:spcPts val="0"/>
              </a:spcAft>
              <a:buClr>
                <a:schemeClr val="dk1"/>
              </a:buClr>
              <a:buSzPts val="1450"/>
              <a:buFont typeface="Montserrat"/>
              <a:buChar char="○"/>
            </a:pPr>
            <a:r>
              <a:rPr lang="en" sz="1450">
                <a:solidFill>
                  <a:schemeClr val="dk1"/>
                </a:solidFill>
                <a:latin typeface="Montserrat"/>
                <a:ea typeface="Montserrat"/>
                <a:cs typeface="Montserrat"/>
                <a:sym typeface="Montserrat"/>
              </a:rPr>
              <a:t>Right before your next round of data collection</a:t>
            </a:r>
            <a:endParaRPr sz="1450">
              <a:solidFill>
                <a:schemeClr val="dk1"/>
              </a:solidFill>
              <a:latin typeface="Montserrat"/>
              <a:ea typeface="Montserrat"/>
              <a:cs typeface="Montserrat"/>
              <a:sym typeface="Montserrat"/>
            </a:endParaRPr>
          </a:p>
          <a:p>
            <a:pPr indent="-320675" lvl="1" marL="914400" rtl="0" algn="l">
              <a:spcBef>
                <a:spcPts val="0"/>
              </a:spcBef>
              <a:spcAft>
                <a:spcPts val="0"/>
              </a:spcAft>
              <a:buClr>
                <a:schemeClr val="dk1"/>
              </a:buClr>
              <a:buSzPts val="1450"/>
              <a:buFont typeface="Montserrat"/>
              <a:buChar char="○"/>
            </a:pPr>
            <a:r>
              <a:rPr lang="en" sz="1450">
                <a:solidFill>
                  <a:schemeClr val="dk1"/>
                </a:solidFill>
                <a:latin typeface="Montserrat"/>
                <a:ea typeface="Montserrat"/>
                <a:cs typeface="Montserrat"/>
                <a:sym typeface="Montserrat"/>
              </a:rPr>
              <a:t>After you are asked to collect more data in peer review</a:t>
            </a:r>
            <a:endParaRPr sz="1450">
              <a:solidFill>
                <a:schemeClr val="dk1"/>
              </a:solidFill>
              <a:latin typeface="Montserrat"/>
              <a:ea typeface="Montserrat"/>
              <a:cs typeface="Montserrat"/>
              <a:sym typeface="Montserrat"/>
            </a:endParaRPr>
          </a:p>
          <a:p>
            <a:pPr indent="-320675" lvl="1" marL="914400" rtl="0" algn="l">
              <a:spcBef>
                <a:spcPts val="0"/>
              </a:spcBef>
              <a:spcAft>
                <a:spcPts val="0"/>
              </a:spcAft>
              <a:buClr>
                <a:schemeClr val="dk1"/>
              </a:buClr>
              <a:buSzPts val="1450"/>
              <a:buFont typeface="Montserrat"/>
              <a:buChar char="○"/>
            </a:pPr>
            <a:r>
              <a:rPr lang="en" sz="1450">
                <a:solidFill>
                  <a:schemeClr val="dk1"/>
                </a:solidFill>
                <a:latin typeface="Montserrat"/>
                <a:ea typeface="Montserrat"/>
                <a:cs typeface="Montserrat"/>
                <a:sym typeface="Montserrat"/>
              </a:rPr>
              <a:t>Before you begin analysis of an existing data set</a:t>
            </a:r>
            <a:endParaRPr sz="1400" u="sng">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Pre-Registration: What is it?</a:t>
            </a:r>
            <a:endParaRPr/>
          </a:p>
        </p:txBody>
      </p:sp>
      <p:sp>
        <p:nvSpPr>
          <p:cNvPr id="106" name="Google Shape;106;p20"/>
          <p:cNvSpPr txBox="1"/>
          <p:nvPr>
            <p:ph idx="1" type="body"/>
          </p:nvPr>
        </p:nvSpPr>
        <p:spPr>
          <a:xfrm>
            <a:off x="311700" y="1000075"/>
            <a:ext cx="8520600" cy="3416400"/>
          </a:xfrm>
          <a:prstGeom prst="rect">
            <a:avLst/>
          </a:prstGeom>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Montserrat"/>
              <a:buChar char="●"/>
            </a:pPr>
            <a:r>
              <a:rPr lang="en" sz="1400">
                <a:solidFill>
                  <a:schemeClr val="dk1"/>
                </a:solidFill>
                <a:latin typeface="Montserrat SemiBold"/>
                <a:ea typeface="Montserrat SemiBold"/>
                <a:cs typeface="Montserrat SemiBold"/>
                <a:sym typeface="Montserrat SemiBold"/>
              </a:rPr>
              <a:t>Preregistration </a:t>
            </a:r>
            <a:r>
              <a:rPr lang="en" sz="1400">
                <a:solidFill>
                  <a:schemeClr val="dk1"/>
                </a:solidFill>
                <a:latin typeface="Montserrat"/>
                <a:ea typeface="Montserrat"/>
                <a:cs typeface="Montserrat"/>
                <a:sym typeface="Montserrat"/>
              </a:rPr>
              <a:t>(a.k.a. unreviewed preregistration)</a:t>
            </a:r>
            <a:endParaRPr sz="1400">
              <a:solidFill>
                <a:schemeClr val="dk1"/>
              </a:solidFill>
              <a:latin typeface="Montserrat"/>
              <a:ea typeface="Montserrat"/>
              <a:cs typeface="Montserrat"/>
              <a:sym typeface="Montserrat"/>
            </a:endParaRPr>
          </a:p>
          <a:p>
            <a:pPr indent="-304800" lvl="1" marL="914400" rtl="0" algn="l">
              <a:spcBef>
                <a:spcPts val="0"/>
              </a:spcBef>
              <a:spcAft>
                <a:spcPts val="0"/>
              </a:spcAft>
              <a:buClr>
                <a:schemeClr val="dk1"/>
              </a:buClr>
              <a:buSzPts val="1200"/>
              <a:buFont typeface="Montserrat"/>
              <a:buChar char="○"/>
            </a:pPr>
            <a:r>
              <a:rPr lang="en">
                <a:solidFill>
                  <a:schemeClr val="dk1"/>
                </a:solidFill>
                <a:latin typeface="Montserrat"/>
                <a:ea typeface="Montserrat"/>
                <a:cs typeface="Montserrat"/>
                <a:sym typeface="Montserrat"/>
              </a:rPr>
              <a:t>The researcher creates as detailed a description of his or her plans for a study as possible and saves those plans in a time-stamped, uneditable archive. This record can be shared with reviewers, editors, and other researcher</a:t>
            </a:r>
            <a:r>
              <a:rPr lang="en" sz="1200">
                <a:solidFill>
                  <a:schemeClr val="dk1"/>
                </a:solidFill>
                <a:latin typeface="Montserrat"/>
                <a:ea typeface="Montserrat"/>
                <a:cs typeface="Montserrat"/>
                <a:sym typeface="Montserrat"/>
              </a:rPr>
              <a:t>s.</a:t>
            </a:r>
            <a:endParaRPr sz="1200">
              <a:solidFill>
                <a:schemeClr val="dk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sz="1400">
                <a:solidFill>
                  <a:schemeClr val="lt1"/>
                </a:solidFill>
                <a:uFill>
                  <a:noFill/>
                </a:uFill>
                <a:latin typeface="Montserrat SemiBold"/>
                <a:ea typeface="Montserrat SemiBold"/>
                <a:cs typeface="Montserrat SemiBold"/>
                <a:sym typeface="Montserrat SemiBold"/>
                <a:hlinkClick r:id="rId3">
                  <a:extLst>
                    <a:ext uri="{A12FA001-AC4F-418D-AE19-62706E023703}">
                      <ahyp:hlinkClr val="tx"/>
                    </a:ext>
                  </a:extLst>
                </a:hlinkClick>
              </a:rPr>
              <a:t>Registered Reports</a:t>
            </a:r>
            <a:r>
              <a:rPr lang="en" sz="1400">
                <a:solidFill>
                  <a:schemeClr val="lt1"/>
                </a:solidFill>
                <a:latin typeface="Montserrat SemiBold"/>
                <a:ea typeface="Montserrat SemiBold"/>
                <a:cs typeface="Montserrat SemiBold"/>
                <a:sym typeface="Montserrat SemiBold"/>
              </a:rPr>
              <a:t> </a:t>
            </a:r>
            <a:r>
              <a:rPr lang="en" sz="1400">
                <a:solidFill>
                  <a:schemeClr val="lt1"/>
                </a:solidFill>
                <a:latin typeface="Montserrat"/>
                <a:ea typeface="Montserrat"/>
                <a:cs typeface="Montserrat"/>
                <a:sym typeface="Montserrat"/>
              </a:rPr>
              <a:t>(a.k.a. reviewed preregistration)</a:t>
            </a:r>
            <a:endParaRPr sz="1400">
              <a:solidFill>
                <a:schemeClr val="lt1"/>
              </a:solidFill>
              <a:latin typeface="Montserrat"/>
              <a:ea typeface="Montserrat"/>
              <a:cs typeface="Montserrat"/>
              <a:sym typeface="Montserrat"/>
            </a:endParaRPr>
          </a:p>
          <a:p>
            <a:pPr indent="-298450" lvl="1" marL="914400" rtl="0" algn="l">
              <a:spcBef>
                <a:spcPts val="0"/>
              </a:spcBef>
              <a:spcAft>
                <a:spcPts val="0"/>
              </a:spcAft>
              <a:buClr>
                <a:schemeClr val="lt1"/>
              </a:buClr>
              <a:buSzPts val="1100"/>
              <a:buFont typeface="Montserrat"/>
              <a:buChar char="○"/>
            </a:pPr>
            <a:r>
              <a:rPr lang="en">
                <a:solidFill>
                  <a:schemeClr val="lt1"/>
                </a:solidFill>
                <a:latin typeface="Montserrat"/>
                <a:ea typeface="Montserrat"/>
                <a:cs typeface="Montserrat"/>
                <a:sym typeface="Montserrat"/>
              </a:rPr>
              <a:t>The researcher submits a detailed proposal for a study to a journal before conducting the study. These registered reports have the same virtues as preregistration, but they also address the problem of publication bias because the studies are published regardless of their outcomes. Registered Reports are most useful for well-defined research domains in which reviewers can reasonably assess the likelihood that a proposed study will be informative regardless of its outcome. (</a:t>
            </a:r>
            <a:r>
              <a:rPr lang="en">
                <a:solidFill>
                  <a:schemeClr val="lt1"/>
                </a:solidFill>
                <a:uFill>
                  <a:noFill/>
                </a:uFill>
                <a:latin typeface="Montserrat"/>
                <a:ea typeface="Montserrat"/>
                <a:cs typeface="Montserrat"/>
                <a:sym typeface="Montserrat"/>
                <a:hlinkClick r:id="rId4">
                  <a:extLst>
                    <a:ext uri="{A12FA001-AC4F-418D-AE19-62706E023703}">
                      <ahyp:hlinkClr val="tx"/>
                    </a:ext>
                  </a:extLst>
                </a:hlinkClick>
              </a:rPr>
              <a:t>Click here</a:t>
            </a:r>
            <a:r>
              <a:rPr lang="en">
                <a:solidFill>
                  <a:schemeClr val="lt1"/>
                </a:solidFill>
                <a:latin typeface="Montserrat"/>
                <a:ea typeface="Montserrat"/>
                <a:cs typeface="Montserrat"/>
                <a:sym typeface="Montserrat"/>
              </a:rPr>
              <a:t> for a list of such journals and for a more extensive discussion.)</a:t>
            </a:r>
            <a:endParaRPr>
              <a:solidFill>
                <a:schemeClr val="lt1"/>
              </a:solidFill>
              <a:latin typeface="Montserrat"/>
              <a:ea typeface="Montserrat"/>
              <a:cs typeface="Montserrat"/>
              <a:sym typeface="Montserrat"/>
            </a:endParaRPr>
          </a:p>
          <a:p>
            <a:pPr indent="-292100" lvl="2" marL="1371600" rtl="0" algn="l">
              <a:spcBef>
                <a:spcPts val="0"/>
              </a:spcBef>
              <a:spcAft>
                <a:spcPts val="0"/>
              </a:spcAft>
              <a:buClr>
                <a:schemeClr val="lt1"/>
              </a:buClr>
              <a:buSzPts val="1000"/>
              <a:buFont typeface="Montserrat"/>
              <a:buChar char="■"/>
            </a:pPr>
            <a:r>
              <a:rPr lang="en" sz="1000">
                <a:solidFill>
                  <a:schemeClr val="lt1"/>
                </a:solidFill>
                <a:latin typeface="Montserrat"/>
                <a:ea typeface="Montserrat"/>
                <a:cs typeface="Montserrat"/>
                <a:sym typeface="Montserrat"/>
              </a:rPr>
              <a:t>Note: Even though journals will not reject based upon outcome, they may still reject (after the initial review) if the implementation has problems</a:t>
            </a:r>
            <a:endParaRPr sz="1000">
              <a:solidFill>
                <a:schemeClr val="lt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sz="1400">
                <a:solidFill>
                  <a:schemeClr val="lt1"/>
                </a:solidFill>
                <a:latin typeface="Montserrat SemiBold"/>
                <a:ea typeface="Montserrat SemiBold"/>
                <a:cs typeface="Montserrat SemiBold"/>
                <a:sym typeface="Montserrat SemiBold"/>
              </a:rPr>
              <a:t>Registered Replication Reports</a:t>
            </a:r>
            <a:r>
              <a:rPr lang="en" sz="1400">
                <a:solidFill>
                  <a:schemeClr val="lt1"/>
                </a:solidFill>
                <a:latin typeface="Montserrat"/>
                <a:ea typeface="Montserrat"/>
                <a:cs typeface="Montserrat"/>
                <a:sym typeface="Montserrat"/>
              </a:rPr>
              <a:t> (RRR)</a:t>
            </a:r>
            <a:endParaRPr sz="1400">
              <a:solidFill>
                <a:schemeClr val="lt1"/>
              </a:solidFill>
              <a:latin typeface="Montserrat"/>
              <a:ea typeface="Montserrat"/>
              <a:cs typeface="Montserrat"/>
              <a:sym typeface="Montserrat"/>
            </a:endParaRPr>
          </a:p>
          <a:p>
            <a:pPr indent="-298450" lvl="1" marL="914400" rtl="0" algn="l">
              <a:spcBef>
                <a:spcPts val="0"/>
              </a:spcBef>
              <a:spcAft>
                <a:spcPts val="0"/>
              </a:spcAft>
              <a:buClr>
                <a:schemeClr val="lt1"/>
              </a:buClr>
              <a:buSzPts val="1100"/>
              <a:buFont typeface="Montserrat"/>
              <a:buChar char="○"/>
            </a:pPr>
            <a:r>
              <a:rPr lang="en">
                <a:solidFill>
                  <a:schemeClr val="lt1"/>
                </a:solidFill>
                <a:latin typeface="Montserrat"/>
                <a:ea typeface="Montserrat"/>
                <a:cs typeface="Montserrat"/>
                <a:sym typeface="Montserrat"/>
              </a:rPr>
              <a:t>A variant of Registered Reports, RRRs are focused on direct replication of one or more original findings. Many labs follow the same preregistered plan, and the results from all of those independent studies are published collectively regardless of the outcomes of individual studies. Variants of such reports include RRRs in </a:t>
            </a:r>
            <a:r>
              <a:rPr i="1" lang="en">
                <a:solidFill>
                  <a:schemeClr val="lt1"/>
                </a:solidFill>
                <a:latin typeface="Montserrat"/>
                <a:ea typeface="Montserrat"/>
                <a:cs typeface="Montserrat"/>
                <a:sym typeface="Montserrat"/>
              </a:rPr>
              <a:t>Perspectives on Psychological Science</a:t>
            </a:r>
            <a:r>
              <a:rPr lang="en">
                <a:solidFill>
                  <a:schemeClr val="lt1"/>
                </a:solidFill>
                <a:latin typeface="Montserrat"/>
                <a:ea typeface="Montserrat"/>
                <a:cs typeface="Montserrat"/>
                <a:sym typeface="Montserrat"/>
              </a:rPr>
              <a:t> and the </a:t>
            </a:r>
            <a:r>
              <a:rPr lang="en">
                <a:solidFill>
                  <a:schemeClr val="lt1"/>
                </a:solidFill>
                <a:uFill>
                  <a:noFill/>
                </a:uFill>
                <a:latin typeface="Montserrat"/>
                <a:ea typeface="Montserrat"/>
                <a:cs typeface="Montserrat"/>
                <a:sym typeface="Montserrat"/>
                <a:hlinkClick r:id="rId5">
                  <a:extLst>
                    <a:ext uri="{A12FA001-AC4F-418D-AE19-62706E023703}">
                      <ahyp:hlinkClr val="tx"/>
                    </a:ext>
                  </a:extLst>
                </a:hlinkClick>
              </a:rPr>
              <a:t>ManyLabs project</a:t>
            </a:r>
            <a:r>
              <a:rPr lang="en">
                <a:solidFill>
                  <a:schemeClr val="lt1"/>
                </a:solidFill>
                <a:latin typeface="Montserrat"/>
                <a:ea typeface="Montserrat"/>
                <a:cs typeface="Montserrat"/>
                <a:sym typeface="Montserrat"/>
              </a:rPr>
              <a:t>, among others.</a:t>
            </a:r>
            <a:endParaRPr sz="1200">
              <a:solidFill>
                <a:schemeClr val="lt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Pre-Registration: What is it?</a:t>
            </a:r>
            <a:endParaRPr/>
          </a:p>
        </p:txBody>
      </p:sp>
      <p:sp>
        <p:nvSpPr>
          <p:cNvPr id="112" name="Google Shape;112;p21"/>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Montserrat"/>
              <a:buChar char="●"/>
            </a:pPr>
            <a:r>
              <a:rPr lang="en" sz="1400">
                <a:solidFill>
                  <a:schemeClr val="dk1"/>
                </a:solidFill>
                <a:latin typeface="Montserrat SemiBold"/>
                <a:ea typeface="Montserrat SemiBold"/>
                <a:cs typeface="Montserrat SemiBold"/>
                <a:sym typeface="Montserrat SemiBold"/>
              </a:rPr>
              <a:t>Preregistration </a:t>
            </a:r>
            <a:r>
              <a:rPr lang="en" sz="1400">
                <a:solidFill>
                  <a:schemeClr val="dk1"/>
                </a:solidFill>
                <a:latin typeface="Montserrat"/>
                <a:ea typeface="Montserrat"/>
                <a:cs typeface="Montserrat"/>
                <a:sym typeface="Montserrat"/>
              </a:rPr>
              <a:t>(a.k.a. unreviewed preregistration)</a:t>
            </a:r>
            <a:endParaRPr sz="1400">
              <a:solidFill>
                <a:schemeClr val="dk1"/>
              </a:solidFill>
              <a:latin typeface="Montserrat"/>
              <a:ea typeface="Montserrat"/>
              <a:cs typeface="Montserrat"/>
              <a:sym typeface="Montserrat"/>
            </a:endParaRPr>
          </a:p>
          <a:p>
            <a:pPr indent="-304800" lvl="1" marL="914400" rtl="0" algn="l">
              <a:spcBef>
                <a:spcPts val="0"/>
              </a:spcBef>
              <a:spcAft>
                <a:spcPts val="0"/>
              </a:spcAft>
              <a:buClr>
                <a:schemeClr val="dk1"/>
              </a:buClr>
              <a:buSzPts val="1200"/>
              <a:buFont typeface="Montserrat"/>
              <a:buChar char="○"/>
            </a:pPr>
            <a:r>
              <a:rPr lang="en">
                <a:solidFill>
                  <a:schemeClr val="dk1"/>
                </a:solidFill>
                <a:latin typeface="Montserrat"/>
                <a:ea typeface="Montserrat"/>
                <a:cs typeface="Montserrat"/>
                <a:sym typeface="Montserrat"/>
              </a:rPr>
              <a:t>The researcher creates as detailed a description of his or her plans for a study as possible and saves those plans in a time-stamped, uneditable archive. This record can be shared with reviewers, editors, and other researcher</a:t>
            </a:r>
            <a:r>
              <a:rPr lang="en" sz="1200">
                <a:solidFill>
                  <a:schemeClr val="dk1"/>
                </a:solidFill>
                <a:latin typeface="Montserrat"/>
                <a:ea typeface="Montserrat"/>
                <a:cs typeface="Montserrat"/>
                <a:sym typeface="Montserrat"/>
              </a:rPr>
              <a:t>s.</a:t>
            </a:r>
            <a:endParaRPr sz="1200">
              <a:solidFill>
                <a:schemeClr val="dk1"/>
              </a:solidFill>
              <a:latin typeface="Montserrat"/>
              <a:ea typeface="Montserrat"/>
              <a:cs typeface="Montserrat"/>
              <a:sym typeface="Montserrat"/>
            </a:endParaRPr>
          </a:p>
          <a:p>
            <a:pPr indent="-317500" lvl="0" marL="457200" rtl="0" algn="l">
              <a:spcBef>
                <a:spcPts val="0"/>
              </a:spcBef>
              <a:spcAft>
                <a:spcPts val="0"/>
              </a:spcAft>
              <a:buClr>
                <a:schemeClr val="dk1"/>
              </a:buClr>
              <a:buSzPts val="1400"/>
              <a:buFont typeface="Montserrat"/>
              <a:buChar char="●"/>
            </a:pPr>
            <a:r>
              <a:rPr lang="en" sz="1400">
                <a:solidFill>
                  <a:schemeClr val="dk1"/>
                </a:solidFill>
                <a:uFill>
                  <a:noFill/>
                </a:uFill>
                <a:latin typeface="Montserrat SemiBold"/>
                <a:ea typeface="Montserrat SemiBold"/>
                <a:cs typeface="Montserrat SemiBold"/>
                <a:sym typeface="Montserrat SemiBold"/>
                <a:hlinkClick r:id="rId3">
                  <a:extLst>
                    <a:ext uri="{A12FA001-AC4F-418D-AE19-62706E023703}">
                      <ahyp:hlinkClr val="tx"/>
                    </a:ext>
                  </a:extLst>
                </a:hlinkClick>
              </a:rPr>
              <a:t>Registered Reports</a:t>
            </a:r>
            <a:r>
              <a:rPr lang="en" sz="1400">
                <a:solidFill>
                  <a:schemeClr val="dk1"/>
                </a:solidFill>
                <a:latin typeface="Montserrat SemiBold"/>
                <a:ea typeface="Montserrat SemiBold"/>
                <a:cs typeface="Montserrat SemiBold"/>
                <a:sym typeface="Montserrat SemiBold"/>
              </a:rPr>
              <a:t> </a:t>
            </a:r>
            <a:r>
              <a:rPr lang="en" sz="1400">
                <a:solidFill>
                  <a:schemeClr val="dk1"/>
                </a:solidFill>
                <a:latin typeface="Montserrat"/>
                <a:ea typeface="Montserrat"/>
                <a:cs typeface="Montserrat"/>
                <a:sym typeface="Montserrat"/>
              </a:rPr>
              <a:t>(a.k.a. reviewed preregistration)</a:t>
            </a:r>
            <a:endParaRPr sz="1400">
              <a:solidFill>
                <a:schemeClr val="dk1"/>
              </a:solidFill>
              <a:latin typeface="Montserrat"/>
              <a:ea typeface="Montserrat"/>
              <a:cs typeface="Montserrat"/>
              <a:sym typeface="Montserrat"/>
            </a:endParaRPr>
          </a:p>
          <a:p>
            <a:pPr indent="-298450" lvl="1" marL="914400" rtl="0" algn="l">
              <a:spcBef>
                <a:spcPts val="0"/>
              </a:spcBef>
              <a:spcAft>
                <a:spcPts val="0"/>
              </a:spcAft>
              <a:buClr>
                <a:schemeClr val="dk1"/>
              </a:buClr>
              <a:buSzPts val="1100"/>
              <a:buFont typeface="Montserrat"/>
              <a:buChar char="○"/>
            </a:pPr>
            <a:r>
              <a:rPr lang="en">
                <a:solidFill>
                  <a:schemeClr val="dk1"/>
                </a:solidFill>
                <a:latin typeface="Montserrat"/>
                <a:ea typeface="Montserrat"/>
                <a:cs typeface="Montserrat"/>
                <a:sym typeface="Montserrat"/>
              </a:rPr>
              <a:t>The researcher submits a detailed proposal for a study to a journal before conducting the study. These registered reports have the same virtues as preregistration, but they also address the problem of publication bias because the studies are published regardless of their outcomes. Registered Reports are most useful for well-defined research domains in which reviewers can reasonably assess the likelihood that a proposed study will be informative regardless of its outcome. (</a:t>
            </a:r>
            <a:r>
              <a:rPr lang="en">
                <a:solidFill>
                  <a:schemeClr val="dk1"/>
                </a:solidFill>
                <a:uFill>
                  <a:noFill/>
                </a:uFill>
                <a:latin typeface="Montserrat"/>
                <a:ea typeface="Montserrat"/>
                <a:cs typeface="Montserrat"/>
                <a:sym typeface="Montserrat"/>
                <a:hlinkClick r:id="rId4">
                  <a:extLst>
                    <a:ext uri="{A12FA001-AC4F-418D-AE19-62706E023703}">
                      <ahyp:hlinkClr val="tx"/>
                    </a:ext>
                  </a:extLst>
                </a:hlinkClick>
              </a:rPr>
              <a:t>Click here</a:t>
            </a:r>
            <a:r>
              <a:rPr lang="en">
                <a:solidFill>
                  <a:schemeClr val="dk1"/>
                </a:solidFill>
                <a:latin typeface="Montserrat"/>
                <a:ea typeface="Montserrat"/>
                <a:cs typeface="Montserrat"/>
                <a:sym typeface="Montserrat"/>
              </a:rPr>
              <a:t> for a list of such journals and for a more extensive discussion.)</a:t>
            </a:r>
            <a:endParaRPr>
              <a:solidFill>
                <a:schemeClr val="dk1"/>
              </a:solidFill>
              <a:latin typeface="Montserrat"/>
              <a:ea typeface="Montserrat"/>
              <a:cs typeface="Montserrat"/>
              <a:sym typeface="Montserrat"/>
            </a:endParaRPr>
          </a:p>
          <a:p>
            <a:pPr indent="-292100" lvl="2" marL="1371600" rtl="0" algn="l">
              <a:spcBef>
                <a:spcPts val="0"/>
              </a:spcBef>
              <a:spcAft>
                <a:spcPts val="0"/>
              </a:spcAft>
              <a:buClr>
                <a:schemeClr val="dk1"/>
              </a:buClr>
              <a:buSzPts val="1000"/>
              <a:buFont typeface="Montserrat"/>
              <a:buChar char="■"/>
            </a:pPr>
            <a:r>
              <a:rPr lang="en" sz="1000">
                <a:solidFill>
                  <a:schemeClr val="dk1"/>
                </a:solidFill>
                <a:latin typeface="Montserrat"/>
                <a:ea typeface="Montserrat"/>
                <a:cs typeface="Montserrat"/>
                <a:sym typeface="Montserrat"/>
              </a:rPr>
              <a:t>Note: Even though journals will not reject based upon outcome, they may still reject (after the initial review) if the implementation has problems</a:t>
            </a:r>
            <a:endParaRPr sz="1000">
              <a:solidFill>
                <a:schemeClr val="dk1"/>
              </a:solidFill>
              <a:latin typeface="Montserrat"/>
              <a:ea typeface="Montserrat"/>
              <a:cs typeface="Montserrat"/>
              <a:sym typeface="Montserrat"/>
            </a:endParaRPr>
          </a:p>
          <a:p>
            <a:pPr indent="-317500" lvl="0" marL="457200" rtl="0" algn="l">
              <a:spcBef>
                <a:spcPts val="0"/>
              </a:spcBef>
              <a:spcAft>
                <a:spcPts val="0"/>
              </a:spcAft>
              <a:buClr>
                <a:schemeClr val="lt1"/>
              </a:buClr>
              <a:buSzPts val="1400"/>
              <a:buFont typeface="Montserrat"/>
              <a:buChar char="●"/>
            </a:pPr>
            <a:r>
              <a:rPr lang="en" sz="1400">
                <a:solidFill>
                  <a:schemeClr val="lt1"/>
                </a:solidFill>
                <a:latin typeface="Montserrat SemiBold"/>
                <a:ea typeface="Montserrat SemiBold"/>
                <a:cs typeface="Montserrat SemiBold"/>
                <a:sym typeface="Montserrat SemiBold"/>
              </a:rPr>
              <a:t>Registered Replication Reports</a:t>
            </a:r>
            <a:r>
              <a:rPr lang="en" sz="1400">
                <a:solidFill>
                  <a:schemeClr val="lt1"/>
                </a:solidFill>
                <a:latin typeface="Montserrat"/>
                <a:ea typeface="Montserrat"/>
                <a:cs typeface="Montserrat"/>
                <a:sym typeface="Montserrat"/>
              </a:rPr>
              <a:t> (RRR)</a:t>
            </a:r>
            <a:endParaRPr sz="1400">
              <a:solidFill>
                <a:schemeClr val="lt1"/>
              </a:solidFill>
              <a:latin typeface="Montserrat"/>
              <a:ea typeface="Montserrat"/>
              <a:cs typeface="Montserrat"/>
              <a:sym typeface="Montserrat"/>
            </a:endParaRPr>
          </a:p>
          <a:p>
            <a:pPr indent="-298450" lvl="1" marL="914400" rtl="0" algn="l">
              <a:spcBef>
                <a:spcPts val="0"/>
              </a:spcBef>
              <a:spcAft>
                <a:spcPts val="0"/>
              </a:spcAft>
              <a:buClr>
                <a:schemeClr val="lt1"/>
              </a:buClr>
              <a:buSzPts val="1100"/>
              <a:buFont typeface="Montserrat"/>
              <a:buChar char="○"/>
            </a:pPr>
            <a:r>
              <a:rPr lang="en">
                <a:solidFill>
                  <a:schemeClr val="lt1"/>
                </a:solidFill>
                <a:latin typeface="Montserrat"/>
                <a:ea typeface="Montserrat"/>
                <a:cs typeface="Montserrat"/>
                <a:sym typeface="Montserrat"/>
              </a:rPr>
              <a:t>A variant of Registered Reports, RRRs are focused on direct replication of one or more original findings. Many labs follow the same preregistered plan, and the results from all of those independent studies are published collectively regardless of the outcomes of individual studies. Variants of such reports include RRRs in </a:t>
            </a:r>
            <a:r>
              <a:rPr i="1" lang="en">
                <a:solidFill>
                  <a:schemeClr val="lt1"/>
                </a:solidFill>
                <a:latin typeface="Montserrat"/>
                <a:ea typeface="Montserrat"/>
                <a:cs typeface="Montserrat"/>
                <a:sym typeface="Montserrat"/>
              </a:rPr>
              <a:t>Perspectives on Psychological Science</a:t>
            </a:r>
            <a:r>
              <a:rPr lang="en">
                <a:solidFill>
                  <a:schemeClr val="lt1"/>
                </a:solidFill>
                <a:latin typeface="Montserrat"/>
                <a:ea typeface="Montserrat"/>
                <a:cs typeface="Montserrat"/>
                <a:sym typeface="Montserrat"/>
              </a:rPr>
              <a:t> and the </a:t>
            </a:r>
            <a:r>
              <a:rPr lang="en">
                <a:solidFill>
                  <a:schemeClr val="lt1"/>
                </a:solidFill>
                <a:uFill>
                  <a:noFill/>
                </a:uFill>
                <a:latin typeface="Montserrat"/>
                <a:ea typeface="Montserrat"/>
                <a:cs typeface="Montserrat"/>
                <a:sym typeface="Montserrat"/>
                <a:hlinkClick r:id="rId5">
                  <a:extLst>
                    <a:ext uri="{A12FA001-AC4F-418D-AE19-62706E023703}">
                      <ahyp:hlinkClr val="tx"/>
                    </a:ext>
                  </a:extLst>
                </a:hlinkClick>
              </a:rPr>
              <a:t>ManyLabs project</a:t>
            </a:r>
            <a:r>
              <a:rPr lang="en">
                <a:solidFill>
                  <a:schemeClr val="lt1"/>
                </a:solidFill>
                <a:latin typeface="Montserrat"/>
                <a:ea typeface="Montserrat"/>
                <a:cs typeface="Montserrat"/>
                <a:sym typeface="Montserrat"/>
              </a:rPr>
              <a:t>, among others.</a:t>
            </a:r>
            <a:endParaRPr sz="1200">
              <a:solidFill>
                <a:schemeClr val="lt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